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Black" panose="020F0502020204030203" pitchFamily="34" charset="0"/>
      <p:bold r:id="rId24"/>
      <p:boldItalic r:id="rId25"/>
    </p:embeddedFont>
    <p:embeddedFont>
      <p:font typeface="Raleway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hwLA81303Ca74lNGBGbj31iuj7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CDB5E-4017-436B-9553-59474643F7D6}" v="3" dt="2024-09-02T08:31:38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customschemas.google.com/relationships/presentationmetadata" Target="metadata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adhar Neelavalli" userId="f94ca684-56db-4d49-9038-3674d8a4f57c" providerId="ADAL" clId="{379CDB5E-4017-436B-9553-59474643F7D6}"/>
    <pc:docChg chg="undo custSel addSld delSld modSld">
      <pc:chgData name="Jaladhar Neelavalli" userId="f94ca684-56db-4d49-9038-3674d8a4f57c" providerId="ADAL" clId="{379CDB5E-4017-436B-9553-59474643F7D6}" dt="2024-09-02T08:32:41.922" v="9" actId="14100"/>
      <pc:docMkLst>
        <pc:docMk/>
      </pc:docMkLst>
      <pc:sldChg chg="modSp mod">
        <pc:chgData name="Jaladhar Neelavalli" userId="f94ca684-56db-4d49-9038-3674d8a4f57c" providerId="ADAL" clId="{379CDB5E-4017-436B-9553-59474643F7D6}" dt="2024-09-02T08:32:41.922" v="9" actId="14100"/>
        <pc:sldMkLst>
          <pc:docMk/>
          <pc:sldMk cId="0" sldId="269"/>
        </pc:sldMkLst>
        <pc:picChg chg="mod">
          <ac:chgData name="Jaladhar Neelavalli" userId="f94ca684-56db-4d49-9038-3674d8a4f57c" providerId="ADAL" clId="{379CDB5E-4017-436B-9553-59474643F7D6}" dt="2024-09-02T08:32:41.922" v="9" actId="14100"/>
          <ac:picMkLst>
            <pc:docMk/>
            <pc:sldMk cId="0" sldId="269"/>
            <ac:picMk id="362" creationId="{00000000-0000-0000-0000-000000000000}"/>
          </ac:picMkLst>
        </pc:picChg>
      </pc:sldChg>
      <pc:sldChg chg="delSp add del mod">
        <pc:chgData name="Jaladhar Neelavalli" userId="f94ca684-56db-4d49-9038-3674d8a4f57c" providerId="ADAL" clId="{379CDB5E-4017-436B-9553-59474643F7D6}" dt="2024-09-02T08:31:43.467" v="7" actId="478"/>
        <pc:sldMkLst>
          <pc:docMk/>
          <pc:sldMk cId="0" sldId="270"/>
        </pc:sldMkLst>
        <pc:spChg chg="del">
          <ac:chgData name="Jaladhar Neelavalli" userId="f94ca684-56db-4d49-9038-3674d8a4f57c" providerId="ADAL" clId="{379CDB5E-4017-436B-9553-59474643F7D6}" dt="2024-09-02T08:31:43.467" v="7" actId="478"/>
          <ac:spMkLst>
            <pc:docMk/>
            <pc:sldMk cId="0" sldId="270"/>
            <ac:spMk id="3" creationId="{4FBAE0C9-4A0D-6352-0426-5C609E6D54F1}"/>
          </ac:spMkLst>
        </pc:spChg>
        <pc:spChg chg="del">
          <ac:chgData name="Jaladhar Neelavalli" userId="f94ca684-56db-4d49-9038-3674d8a4f57c" providerId="ADAL" clId="{379CDB5E-4017-436B-9553-59474643F7D6}" dt="2024-09-02T08:31:43.467" v="7" actId="478"/>
          <ac:spMkLst>
            <pc:docMk/>
            <pc:sldMk cId="0" sldId="270"/>
            <ac:spMk id="4" creationId="{67591A77-E0C3-5C2E-3EB3-044E12F21290}"/>
          </ac:spMkLst>
        </pc:spChg>
        <pc:grpChg chg="del">
          <ac:chgData name="Jaladhar Neelavalli" userId="f94ca684-56db-4d49-9038-3674d8a4f57c" providerId="ADAL" clId="{379CDB5E-4017-436B-9553-59474643F7D6}" dt="2024-09-02T08:31:43.467" v="7" actId="478"/>
          <ac:grpSpMkLst>
            <pc:docMk/>
            <pc:sldMk cId="0" sldId="270"/>
            <ac:grpSpMk id="6" creationId="{9D2660D5-0AEF-F8A6-16FA-7F9B6A1A1F06}"/>
          </ac:grpSpMkLst>
        </pc:grpChg>
      </pc:sldChg>
      <pc:sldChg chg="delSp add del mod">
        <pc:chgData name="Jaladhar Neelavalli" userId="f94ca684-56db-4d49-9038-3674d8a4f57c" providerId="ADAL" clId="{379CDB5E-4017-436B-9553-59474643F7D6}" dt="2024-09-02T08:31:55.480" v="8" actId="478"/>
        <pc:sldMkLst>
          <pc:docMk/>
          <pc:sldMk cId="0" sldId="271"/>
        </pc:sldMkLst>
        <pc:spChg chg="del">
          <ac:chgData name="Jaladhar Neelavalli" userId="f94ca684-56db-4d49-9038-3674d8a4f57c" providerId="ADAL" clId="{379CDB5E-4017-436B-9553-59474643F7D6}" dt="2024-09-02T08:31:55.480" v="8" actId="478"/>
          <ac:spMkLst>
            <pc:docMk/>
            <pc:sldMk cId="0" sldId="271"/>
            <ac:spMk id="2" creationId="{A9F6B450-0115-D473-67C1-089B931FED0B}"/>
          </ac:spMkLst>
        </pc:spChg>
        <pc:spChg chg="del">
          <ac:chgData name="Jaladhar Neelavalli" userId="f94ca684-56db-4d49-9038-3674d8a4f57c" providerId="ADAL" clId="{379CDB5E-4017-436B-9553-59474643F7D6}" dt="2024-09-02T08:31:55.480" v="8" actId="478"/>
          <ac:spMkLst>
            <pc:docMk/>
            <pc:sldMk cId="0" sldId="271"/>
            <ac:spMk id="3" creationId="{51FFA607-420C-84B6-18FB-9F61651ACECB}"/>
          </ac:spMkLst>
        </pc:spChg>
      </pc:sldChg>
      <pc:sldMasterChg chg="delSldLayout">
        <pc:chgData name="Jaladhar Neelavalli" userId="f94ca684-56db-4d49-9038-3674d8a4f57c" providerId="ADAL" clId="{379CDB5E-4017-436B-9553-59474643F7D6}" dt="2024-09-02T08:29:56.560" v="3" actId="47"/>
        <pc:sldMasterMkLst>
          <pc:docMk/>
          <pc:sldMasterMk cId="0" sldId="2147483648"/>
        </pc:sldMasterMkLst>
        <pc:sldLayoutChg chg="del">
          <pc:chgData name="Jaladhar Neelavalli" userId="f94ca684-56db-4d49-9038-3674d8a4f57c" providerId="ADAL" clId="{379CDB5E-4017-436B-9553-59474643F7D6}" dt="2024-09-02T08:29:56.560" v="3" actId="47"/>
          <pc:sldLayoutMkLst>
            <pc:docMk/>
            <pc:sldMasterMk cId="0" sldId="2147483648"/>
            <pc:sldLayoutMk cId="0" sldId="21474836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4fe17584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4fe17584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75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4fe17584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4fe17584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951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18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7650" y="65605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7650" y="1368516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70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219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341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52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31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05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" name="Google Shape;20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727650" y="65605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727650" y="1368516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" name="Google Shape;40;p2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1" name="Google Shape;41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" name="Google Shape;43;p2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2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48" name="Google Shape;48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4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2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5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725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18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37905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jp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jpg"/><Relationship Id="rId5" Type="http://schemas.openxmlformats.org/officeDocument/2006/relationships/image" Target="../media/image44.png"/><Relationship Id="rId10" Type="http://schemas.openxmlformats.org/officeDocument/2006/relationships/image" Target="../media/image48.jpg"/><Relationship Id="rId4" Type="http://schemas.openxmlformats.org/officeDocument/2006/relationships/image" Target="../media/image43.png"/><Relationship Id="rId9" Type="http://schemas.openxmlformats.org/officeDocument/2006/relationships/hyperlink" Target="https://sites.google.com/iith.ac.in/neurotechlab/home" TargetMode="External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3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3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6.pn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12" Type="http://schemas.openxmlformats.org/officeDocument/2006/relationships/image" Target="../media/image7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8.jpg"/><Relationship Id="rId9" Type="http://schemas.openxmlformats.org/officeDocument/2006/relationships/image" Target="../media/image3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ith.ac.in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hyperlink" Target="http://biomed.iith.ac.in/Renuweb/index.ht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hyperlink" Target="http://www.iith.ac.in/~drsubharath/subha.html" TargetMode="Externa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ith.ac.in/~mohanr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hyperlink" Target="https://www.pnaslab.com/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biofablab-com.webnode.com/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/>
              <a:t>Biomedical Engineering</a:t>
            </a:r>
            <a:endParaRPr/>
          </a:p>
        </p:txBody>
      </p:sp>
      <p:sp>
        <p:nvSpPr>
          <p:cNvPr id="67" name="Google Shape;67;p1"/>
          <p:cNvSpPr txBox="1">
            <a:spLocks noGrp="1"/>
          </p:cNvSpPr>
          <p:nvPr>
            <p:ph type="subTitle" idx="1"/>
          </p:nvPr>
        </p:nvSpPr>
        <p:spPr>
          <a:xfrm>
            <a:off x="5212049" y="2095200"/>
            <a:ext cx="3617375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100">
                <a:latin typeface="Raleway"/>
                <a:ea typeface="Raleway"/>
                <a:cs typeface="Raleway"/>
                <a:sym typeface="Raleway"/>
              </a:rPr>
              <a:t>Where the boundaries between disciplines fade !</a:t>
            </a:r>
            <a:endParaRPr sz="11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8" name="Google Shape;6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5207" y="2772450"/>
            <a:ext cx="3534219" cy="214037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"/>
          <p:cNvSpPr txBox="1"/>
          <p:nvPr/>
        </p:nvSpPr>
        <p:spPr>
          <a:xfrm>
            <a:off x="832637" y="2712800"/>
            <a:ext cx="4261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PhD Admissions Brochure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(2024)</a:t>
            </a:r>
            <a:endParaRPr/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5207" y="2761604"/>
            <a:ext cx="3534217" cy="215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" descr="A logo with text and orange book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9836" y="515420"/>
            <a:ext cx="1676401" cy="157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0"/>
          <p:cNvGrpSpPr/>
          <p:nvPr/>
        </p:nvGrpSpPr>
        <p:grpSpPr>
          <a:xfrm>
            <a:off x="5716136" y="3588327"/>
            <a:ext cx="3427864" cy="1154389"/>
            <a:chOff x="0" y="4126202"/>
            <a:chExt cx="3320150" cy="1088174"/>
          </a:xfrm>
        </p:grpSpPr>
        <p:pic>
          <p:nvPicPr>
            <p:cNvPr id="266" name="Google Shape;266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26202"/>
              <a:ext cx="1017011" cy="907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25305" y="4138349"/>
              <a:ext cx="865794" cy="1005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82805" y="4156138"/>
              <a:ext cx="735333" cy="9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31869" y="4209225"/>
              <a:ext cx="688281" cy="10051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0" name="Google Shape;270;p10"/>
          <p:cNvSpPr txBox="1">
            <a:spLocks noGrp="1"/>
          </p:cNvSpPr>
          <p:nvPr>
            <p:ph type="title"/>
          </p:nvPr>
        </p:nvSpPr>
        <p:spPr>
          <a:xfrm>
            <a:off x="547050" y="5776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Neurotechnology and Neuroscience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sp>
        <p:nvSpPr>
          <p:cNvPr id="271" name="Google Shape;271;p10"/>
          <p:cNvSpPr txBox="1">
            <a:spLocks noGrp="1"/>
          </p:cNvSpPr>
          <p:nvPr>
            <p:ph type="body" idx="1"/>
          </p:nvPr>
        </p:nvSpPr>
        <p:spPr>
          <a:xfrm>
            <a:off x="0" y="1274573"/>
            <a:ext cx="5148375" cy="183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3038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>
                <a:latin typeface="Lato Black"/>
                <a:ea typeface="Lato Black"/>
                <a:cs typeface="Lato Black"/>
                <a:sym typeface="Lato Black"/>
              </a:rPr>
              <a:t>Dr. Kousik Sarathy Sridharan</a:t>
            </a:r>
            <a:endParaRPr>
              <a:latin typeface="Lato Black"/>
              <a:ea typeface="Lato Black"/>
              <a:cs typeface="Lato Black"/>
              <a:sym typeface="Lato Black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Neuroimaging of the brain &amp; peripheral electrophysiology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Invasive and non-invasive neuromodulation for neurological and psychiatric disorders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Intraoperative Neuromonitoring support systems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2" name="Google Shape;272;p10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3" name="Google Shape;273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54520" y="3268332"/>
            <a:ext cx="173355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56586" y="1447114"/>
            <a:ext cx="1379700" cy="1297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0"/>
          <p:cNvSpPr txBox="1"/>
          <p:nvPr/>
        </p:nvSpPr>
        <p:spPr>
          <a:xfrm>
            <a:off x="7830640" y="2707061"/>
            <a:ext cx="11475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Lab website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6" name="Google Shape;276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400000">
            <a:off x="4779841" y="1679703"/>
            <a:ext cx="1721249" cy="11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31684" y="3305954"/>
            <a:ext cx="1843405" cy="143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6481" y="3268332"/>
            <a:ext cx="1875622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01242" y="1549604"/>
            <a:ext cx="1002755" cy="133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0" descr="A logo with text and orange book&#10;&#10;Description automatically generated with medium confidenc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201423" y="585259"/>
            <a:ext cx="779428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1"/>
          <p:cNvSpPr txBox="1">
            <a:spLocks noGrp="1"/>
          </p:cNvSpPr>
          <p:nvPr>
            <p:ph type="title"/>
          </p:nvPr>
        </p:nvSpPr>
        <p:spPr>
          <a:xfrm>
            <a:off x="727650" y="65605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US" sz="28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Computational Bioengineering</a:t>
            </a:r>
            <a:br>
              <a:rPr lang="en-US" sz="2800" b="0" strike="noStrike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727650" y="1604542"/>
            <a:ext cx="4509368" cy="183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rgbClr val="595959"/>
                </a:solidFill>
                <a:latin typeface="Lato Black"/>
                <a:ea typeface="Lato Black"/>
                <a:cs typeface="Lato Black"/>
                <a:sym typeface="Lato Black"/>
              </a:rPr>
              <a:t>Dr. Mohd Suhail Rizvi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We utilize mathematical and computational approaches to study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   1. mechanics of cancer metastasis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   2. cell-ECM interactions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   3. computational</a:t>
            </a:r>
            <a:r>
              <a:rPr lang="en-US" sz="1100" b="0" i="1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frameworks for drug delivery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   4. </a:t>
            </a:r>
            <a:r>
              <a:rPr lang="en-US" sz="1100" b="0" i="1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in silico </a:t>
            </a:r>
            <a:r>
              <a:rPr lang="en-US" sz="1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disease models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5073" y="3362775"/>
            <a:ext cx="1799640" cy="15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673" y="3196455"/>
            <a:ext cx="1785240" cy="164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41273" y="3398775"/>
            <a:ext cx="1581120" cy="15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96433" y="3358455"/>
            <a:ext cx="1608480" cy="140796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1"/>
          <p:cNvSpPr/>
          <p:nvPr/>
        </p:nvSpPr>
        <p:spPr>
          <a:xfrm>
            <a:off x="1118673" y="4780095"/>
            <a:ext cx="1758240" cy="23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Cell-ECM interactions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1"/>
          <p:cNvSpPr/>
          <p:nvPr/>
        </p:nvSpPr>
        <p:spPr>
          <a:xfrm>
            <a:off x="3711033" y="4816455"/>
            <a:ext cx="1758240" cy="23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Bio-hydrodynamics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1"/>
          <p:cNvSpPr/>
          <p:nvPr/>
        </p:nvSpPr>
        <p:spPr>
          <a:xfrm>
            <a:off x="6375753" y="3017175"/>
            <a:ext cx="1758240" cy="23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Cancer metastasis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11"/>
          <p:cNvPicPr preferRelativeResize="0"/>
          <p:nvPr/>
        </p:nvPicPr>
        <p:blipFill rotWithShape="1">
          <a:blip r:embed="rId7">
            <a:alphaModFix/>
          </a:blip>
          <a:srcRect l="67128" t="4855" r="6364" b="16271"/>
          <a:stretch/>
        </p:blipFill>
        <p:spPr>
          <a:xfrm>
            <a:off x="5322393" y="3326775"/>
            <a:ext cx="1586520" cy="152316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1"/>
          <p:cNvSpPr/>
          <p:nvPr/>
        </p:nvSpPr>
        <p:spPr>
          <a:xfrm>
            <a:off x="6231393" y="4672815"/>
            <a:ext cx="1758240" cy="23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Active matter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49553" y="1634775"/>
            <a:ext cx="3411720" cy="144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15553" y="590775"/>
            <a:ext cx="1017720" cy="120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1" descr="A logo with text and orange book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01423" y="585259"/>
            <a:ext cx="779428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1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2084" y="3432624"/>
            <a:ext cx="2454593" cy="57943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2"/>
          <p:cNvSpPr txBox="1">
            <a:spLocks noGrp="1"/>
          </p:cNvSpPr>
          <p:nvPr>
            <p:ph type="title"/>
          </p:nvPr>
        </p:nvSpPr>
        <p:spPr>
          <a:xfrm>
            <a:off x="0" y="483593"/>
            <a:ext cx="9144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Ultrasound Imaging &amp; Therapeutics</a:t>
            </a:r>
            <a:endParaRPr/>
          </a:p>
        </p:txBody>
      </p:sp>
      <p:sp>
        <p:nvSpPr>
          <p:cNvPr id="306" name="Google Shape;306;p12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7" name="Google Shape;307;p12"/>
          <p:cNvSpPr txBox="1">
            <a:spLocks noGrp="1"/>
          </p:cNvSpPr>
          <p:nvPr>
            <p:ph type="body" idx="1"/>
          </p:nvPr>
        </p:nvSpPr>
        <p:spPr>
          <a:xfrm>
            <a:off x="138825" y="1191274"/>
            <a:ext cx="3321925" cy="24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>
                <a:latin typeface="Lato Black"/>
                <a:ea typeface="Lato Black"/>
                <a:cs typeface="Lato Black"/>
                <a:sym typeface="Lato Black"/>
              </a:rPr>
              <a:t>Dr. Avinash Eranki</a:t>
            </a:r>
            <a:endParaRPr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400"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My lab is focused on developing:</a:t>
            </a:r>
            <a:endParaRPr/>
          </a:p>
          <a:p>
            <a:pPr marL="28575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300"/>
              <a:buChar char="●"/>
            </a:pPr>
            <a:r>
              <a:rPr lang="en-US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AI and ML for Ultrasound</a:t>
            </a:r>
            <a:endParaRPr/>
          </a:p>
          <a:p>
            <a:pPr marL="28575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300"/>
              <a:buChar char="●"/>
            </a:pPr>
            <a:r>
              <a:rPr lang="en-US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Image-guided Therapeutic Ultrasound (FUS/HIFU) for solid tumor therapy</a:t>
            </a:r>
            <a:endParaRPr/>
          </a:p>
          <a:p>
            <a:pPr marL="28575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300"/>
              <a:buChar char="●"/>
            </a:pPr>
            <a:r>
              <a:rPr lang="en-US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Ultrasound-based drug delivery &amp; Liquid Biopsy</a:t>
            </a:r>
            <a:endParaRPr/>
          </a:p>
        </p:txBody>
      </p:sp>
      <p:pic>
        <p:nvPicPr>
          <p:cNvPr id="308" name="Google Shape;30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0698" y="1337052"/>
            <a:ext cx="1162218" cy="129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" descr="A logo with text and orange book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1423" y="585259"/>
            <a:ext cx="779428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3854" y="1385997"/>
            <a:ext cx="1667520" cy="166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2" descr="3D Image segmentati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3372" y="3435457"/>
            <a:ext cx="2165377" cy="168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22085" y="3972321"/>
            <a:ext cx="2454592" cy="114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2"/>
          <p:cNvPicPr preferRelativeResize="0"/>
          <p:nvPr/>
        </p:nvPicPr>
        <p:blipFill rotWithShape="1">
          <a:blip r:embed="rId9">
            <a:alphaModFix/>
          </a:blip>
          <a:srcRect l="5669" t="5566" b="5416"/>
          <a:stretch/>
        </p:blipFill>
        <p:spPr>
          <a:xfrm>
            <a:off x="6400014" y="3435457"/>
            <a:ext cx="2564469" cy="168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61258" y="1576602"/>
            <a:ext cx="2269556" cy="959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38972" y="2656274"/>
            <a:ext cx="1852165" cy="78049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2"/>
          <p:cNvSpPr txBox="1"/>
          <p:nvPr/>
        </p:nvSpPr>
        <p:spPr>
          <a:xfrm>
            <a:off x="6756165" y="3218304"/>
            <a:ext cx="185216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Quantitative Ultrasound</a:t>
            </a:r>
            <a:endParaRPr sz="105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2"/>
          <p:cNvSpPr txBox="1"/>
          <p:nvPr/>
        </p:nvSpPr>
        <p:spPr>
          <a:xfrm>
            <a:off x="533371" y="3433795"/>
            <a:ext cx="216537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AI/ML for Ultrasound</a:t>
            </a:r>
            <a:endParaRPr sz="105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2"/>
          <p:cNvSpPr txBox="1"/>
          <p:nvPr/>
        </p:nvSpPr>
        <p:spPr>
          <a:xfrm>
            <a:off x="3226235" y="3225998"/>
            <a:ext cx="264628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Quantitative Pathology and Acoustics</a:t>
            </a:r>
            <a:endParaRPr sz="105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2"/>
          <p:cNvSpPr txBox="1"/>
          <p:nvPr/>
        </p:nvSpPr>
        <p:spPr>
          <a:xfrm>
            <a:off x="3713854" y="1154468"/>
            <a:ext cx="16675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MURL.bio</a:t>
            </a:r>
            <a:endParaRPr sz="1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6296" y="3684269"/>
            <a:ext cx="1754826" cy="133802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3"/>
          <p:cNvSpPr txBox="1">
            <a:spLocks noGrp="1"/>
          </p:cNvSpPr>
          <p:nvPr>
            <p:ph type="title"/>
          </p:nvPr>
        </p:nvSpPr>
        <p:spPr>
          <a:xfrm>
            <a:off x="0" y="483593"/>
            <a:ext cx="9144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Medical Informatics &amp; Digital Health</a:t>
            </a:r>
            <a:endParaRPr/>
          </a:p>
        </p:txBody>
      </p:sp>
      <p:sp>
        <p:nvSpPr>
          <p:cNvPr id="326" name="Google Shape;326;p13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7" name="Google Shape;327;p13"/>
          <p:cNvSpPr txBox="1">
            <a:spLocks noGrp="1"/>
          </p:cNvSpPr>
          <p:nvPr>
            <p:ph type="body" idx="1"/>
          </p:nvPr>
        </p:nvSpPr>
        <p:spPr>
          <a:xfrm>
            <a:off x="138825" y="1156837"/>
            <a:ext cx="3546767" cy="665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>
                <a:latin typeface="Lato Black"/>
                <a:ea typeface="Lato Black"/>
                <a:cs typeface="Lato Black"/>
                <a:sym typeface="Lato Black"/>
              </a:rPr>
              <a:t>Dr. Nagarajan Ganapathy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400"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sz="1400">
                <a:latin typeface="Raleway"/>
                <a:ea typeface="Raleway"/>
                <a:cs typeface="Raleway"/>
                <a:sym typeface="Raleway"/>
              </a:rPr>
              <a:t>My lab is focuses on the solutions for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8" name="Google Shape;328;p13" descr="A person wearing glasse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9740" y="1339218"/>
            <a:ext cx="1162800" cy="11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1274" y="4262493"/>
            <a:ext cx="897244" cy="73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02194" y="4266372"/>
            <a:ext cx="917865" cy="732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1904" y="4275240"/>
            <a:ext cx="727081" cy="71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9435" y="4275240"/>
            <a:ext cx="712066" cy="71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3" descr="A logo with text and orange book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01423" y="585259"/>
            <a:ext cx="779428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3"/>
          <p:cNvPicPr preferRelativeResize="0"/>
          <p:nvPr/>
        </p:nvPicPr>
        <p:blipFill rotWithShape="1">
          <a:blip r:embed="rId10">
            <a:alphaModFix/>
          </a:blip>
          <a:srcRect l="55815" t="17275" r="10697" b="10017"/>
          <a:stretch/>
        </p:blipFill>
        <p:spPr>
          <a:xfrm>
            <a:off x="7472064" y="2524671"/>
            <a:ext cx="1470476" cy="249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5" name="Google Shape;335;p13"/>
          <p:cNvGrpSpPr/>
          <p:nvPr/>
        </p:nvGrpSpPr>
        <p:grpSpPr>
          <a:xfrm>
            <a:off x="376145" y="1866994"/>
            <a:ext cx="3409940" cy="2308191"/>
            <a:chOff x="376145" y="1866994"/>
            <a:chExt cx="3409940" cy="2308191"/>
          </a:xfrm>
        </p:grpSpPr>
        <p:grpSp>
          <p:nvGrpSpPr>
            <p:cNvPr id="336" name="Google Shape;336;p13"/>
            <p:cNvGrpSpPr/>
            <p:nvPr/>
          </p:nvGrpSpPr>
          <p:grpSpPr>
            <a:xfrm>
              <a:off x="376145" y="1866994"/>
              <a:ext cx="3409940" cy="2308191"/>
              <a:chOff x="376145" y="1866994"/>
              <a:chExt cx="3409940" cy="2308191"/>
            </a:xfrm>
          </p:grpSpPr>
          <p:pic>
            <p:nvPicPr>
              <p:cNvPr id="337" name="Google Shape;337;p13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376145" y="1866994"/>
                <a:ext cx="3409940" cy="230819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8" name="Google Shape;338;p13"/>
              <p:cNvSpPr/>
              <p:nvPr/>
            </p:nvSpPr>
            <p:spPr>
              <a:xfrm>
                <a:off x="1721224" y="2775473"/>
                <a:ext cx="649443" cy="40799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9" name="Google Shape;339;p13"/>
            <p:cNvSpPr txBox="1"/>
            <p:nvPr/>
          </p:nvSpPr>
          <p:spPr>
            <a:xfrm>
              <a:off x="1671936" y="2717860"/>
              <a:ext cx="773944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MInDH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Lab</a:t>
              </a:r>
              <a:endParaRPr/>
            </a:p>
          </p:txBody>
        </p:sp>
      </p:grpSp>
      <p:pic>
        <p:nvPicPr>
          <p:cNvPr id="340" name="Google Shape;340;p13" descr="features"/>
          <p:cNvPicPr preferRelativeResize="0"/>
          <p:nvPr/>
        </p:nvPicPr>
        <p:blipFill rotWithShape="1">
          <a:blip r:embed="rId12">
            <a:alphaModFix/>
          </a:blip>
          <a:srcRect l="7284" t="15052" r="24574" b="16333"/>
          <a:stretch/>
        </p:blipFill>
        <p:spPr>
          <a:xfrm>
            <a:off x="3842916" y="3711388"/>
            <a:ext cx="1833900" cy="131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3"/>
          <p:cNvPicPr preferRelativeResize="0"/>
          <p:nvPr/>
        </p:nvPicPr>
        <p:blipFill rotWithShape="1">
          <a:blip r:embed="rId13">
            <a:alphaModFix/>
          </a:blip>
          <a:srcRect l="38641" r="29418" b="58923"/>
          <a:stretch/>
        </p:blipFill>
        <p:spPr>
          <a:xfrm>
            <a:off x="6560677" y="1866994"/>
            <a:ext cx="1044978" cy="845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35373" y="1882294"/>
            <a:ext cx="2730500" cy="16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3"/>
          <p:cNvPicPr preferRelativeResize="0"/>
          <p:nvPr/>
        </p:nvPicPr>
        <p:blipFill rotWithShape="1">
          <a:blip r:embed="rId15">
            <a:alphaModFix/>
          </a:blip>
          <a:srcRect l="68014" r="3320" b="58923"/>
          <a:stretch/>
        </p:blipFill>
        <p:spPr>
          <a:xfrm>
            <a:off x="6534114" y="2692668"/>
            <a:ext cx="947008" cy="85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4"/>
          <p:cNvSpPr/>
          <p:nvPr/>
        </p:nvSpPr>
        <p:spPr>
          <a:xfrm>
            <a:off x="0" y="1382444"/>
            <a:ext cx="9144000" cy="3761056"/>
          </a:xfrm>
          <a:prstGeom prst="rect">
            <a:avLst/>
          </a:prstGeom>
          <a:solidFill>
            <a:srgbClr val="000000"/>
          </a:solidFill>
          <a:ln w="25400" cap="flat" cmpd="sng">
            <a:solidFill>
              <a:srgbClr val="2525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4"/>
          <p:cNvSpPr txBox="1">
            <a:spLocks noGrp="1"/>
          </p:cNvSpPr>
          <p:nvPr>
            <p:ph type="title"/>
          </p:nvPr>
        </p:nvSpPr>
        <p:spPr>
          <a:xfrm>
            <a:off x="433108" y="638222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Magnetic Resonance Imaging</a:t>
            </a:r>
            <a:endParaRPr/>
          </a:p>
        </p:txBody>
      </p:sp>
      <p:sp>
        <p:nvSpPr>
          <p:cNvPr id="350" name="Google Shape;350;p14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1" name="Google Shape;351;p14" descr="C:\Users\Jaladharstud\Desktop\Picture1.png"/>
          <p:cNvPicPr preferRelativeResize="0"/>
          <p:nvPr/>
        </p:nvPicPr>
        <p:blipFill rotWithShape="1">
          <a:blip r:embed="rId3">
            <a:alphaModFix/>
          </a:blip>
          <a:srcRect l="17059" t="9239" r="20985" b="13551"/>
          <a:stretch/>
        </p:blipFill>
        <p:spPr>
          <a:xfrm flipH="1">
            <a:off x="7650859" y="3717497"/>
            <a:ext cx="1300589" cy="138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836" y="3429890"/>
            <a:ext cx="2751587" cy="145811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4"/>
          <p:cNvSpPr txBox="1">
            <a:spLocks noGrp="1"/>
          </p:cNvSpPr>
          <p:nvPr>
            <p:ph type="body" idx="1"/>
          </p:nvPr>
        </p:nvSpPr>
        <p:spPr>
          <a:xfrm>
            <a:off x="437692" y="1470123"/>
            <a:ext cx="4335920" cy="3436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Dr.  Jaladhar Neelavalli</a:t>
            </a:r>
            <a:endParaRPr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14605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rPr lang="en-US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My lab is focused on developing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US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Novel biomarkers for neurodegenerative diseases and therapy monitoring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Fast and motion-robust MR imaging techniques for fetal imaging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Quantitative MRI methods for body imaging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Building low/ultra low-field MRI systems and developing their clinical applications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54" name="Google Shape;354;p14"/>
          <p:cNvGrpSpPr/>
          <p:nvPr/>
        </p:nvGrpSpPr>
        <p:grpSpPr>
          <a:xfrm>
            <a:off x="4732251" y="1232962"/>
            <a:ext cx="2077284" cy="2346410"/>
            <a:chOff x="4906038" y="1240991"/>
            <a:chExt cx="2077284" cy="2346410"/>
          </a:xfrm>
        </p:grpSpPr>
        <p:pic>
          <p:nvPicPr>
            <p:cNvPr id="355" name="Google Shape;355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90645" y="1454740"/>
              <a:ext cx="1892677" cy="1918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14"/>
            <p:cNvSpPr txBox="1"/>
            <p:nvPr/>
          </p:nvSpPr>
          <p:spPr>
            <a:xfrm rot="-5400000">
              <a:off x="3840555" y="2306474"/>
              <a:ext cx="234641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SWI of the spine showing calcification</a:t>
              </a:r>
              <a:endParaRPr/>
            </a:p>
          </p:txBody>
        </p:sp>
      </p:grpSp>
      <p:pic>
        <p:nvPicPr>
          <p:cNvPr id="357" name="Google Shape;35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3312" y="1376660"/>
            <a:ext cx="2234618" cy="139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4" descr="A person with a mustache wearing glasse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18798" y="1534728"/>
            <a:ext cx="911261" cy="91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4"/>
          <p:cNvPicPr preferRelativeResize="0"/>
          <p:nvPr/>
        </p:nvPicPr>
        <p:blipFill rotWithShape="1">
          <a:blip r:embed="rId8">
            <a:alphaModFix/>
          </a:blip>
          <a:srcRect t="16275"/>
          <a:stretch/>
        </p:blipFill>
        <p:spPr>
          <a:xfrm>
            <a:off x="7358518" y="2827113"/>
            <a:ext cx="1685810" cy="92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4" descr="A logo with text and orange book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01423" y="585259"/>
            <a:ext cx="779428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4"/>
          <p:cNvSpPr txBox="1"/>
          <p:nvPr/>
        </p:nvSpPr>
        <p:spPr>
          <a:xfrm rot="-5400000">
            <a:off x="-1336300" y="2721118"/>
            <a:ext cx="290436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Applied Magnetic Resonance Imaging Sci. &amp; technology lab</a:t>
            </a:r>
            <a:endParaRPr/>
          </a:p>
        </p:txBody>
      </p:sp>
      <p:pic>
        <p:nvPicPr>
          <p:cNvPr id="362" name="Google Shape;362;p14" descr="A qr code with dots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006" y="4299949"/>
            <a:ext cx="767976" cy="75587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4"/>
          <p:cNvSpPr txBox="1"/>
          <p:nvPr/>
        </p:nvSpPr>
        <p:spPr>
          <a:xfrm>
            <a:off x="55424" y="4130789"/>
            <a:ext cx="64597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AMRIT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title"/>
          </p:nvPr>
        </p:nvSpPr>
        <p:spPr>
          <a:xfrm>
            <a:off x="438505" y="562193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Eligibility criteria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p23"/>
          <p:cNvSpPr txBox="1">
            <a:spLocks noGrp="1"/>
          </p:cNvSpPr>
          <p:nvPr>
            <p:ph type="body" idx="1"/>
          </p:nvPr>
        </p:nvSpPr>
        <p:spPr>
          <a:xfrm>
            <a:off x="438505" y="1322418"/>
            <a:ext cx="8397924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AutoNum type="arabicPeriod"/>
            </a:pPr>
            <a:r>
              <a:rPr lang="en" dirty="0" err="1">
                <a:latin typeface="Raleway"/>
                <a:ea typeface="Raleway"/>
                <a:cs typeface="Raleway"/>
                <a:sym typeface="Raleway"/>
              </a:rPr>
              <a:t>M.Tech</a:t>
            </a: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./M.E./M.S.(Engineering/Technology)/MSc/MBBS/BDS degree in the respective or allied areas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AutoNum type="arabicPeriod"/>
            </a:pP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Candidates with Bachelor’s degree in Engineering/Technology or Master’s degree in Sciences in an allied area and possessing a valid GATE score may also apply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AutoNum type="arabicPeriod"/>
            </a:pP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For those who have not yet completed their qualifying examination, marks up to the 7th semester/ 3rd year (for </a:t>
            </a:r>
            <a:r>
              <a:rPr lang="en" dirty="0" err="1">
                <a:latin typeface="Raleway"/>
                <a:ea typeface="Raleway"/>
                <a:cs typeface="Raleway"/>
                <a:sym typeface="Raleway"/>
              </a:rPr>
              <a:t>B.Tech</a:t>
            </a: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 students) and 3rd semester/ 1st year for PG students will be considered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AutoNum type="arabicPeriod"/>
            </a:pP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Candidates with CSIR-NET-JRF / UGC-NET-JRF award for Research fellowship or equivalent or GATE Qualification are encouraged to apply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AutoNum type="arabicPeriod"/>
            </a:pP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Please note that a stringent criteria may be used based on the marks in previous degrees in short-listing candidates to be called for interview.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000" y="577600"/>
            <a:ext cx="734375" cy="741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AA67E6-2287-2DDE-52FF-BF4527B3829C}"/>
              </a:ext>
            </a:extLst>
          </p:cNvPr>
          <p:cNvCxnSpPr/>
          <p:nvPr/>
        </p:nvCxnSpPr>
        <p:spPr>
          <a:xfrm>
            <a:off x="5661660" y="62950"/>
            <a:ext cx="0" cy="36780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405254" y="620379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General information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24"/>
          <p:cNvSpPr txBox="1">
            <a:spLocks noGrp="1"/>
          </p:cNvSpPr>
          <p:nvPr>
            <p:ph type="body" idx="1"/>
          </p:nvPr>
        </p:nvSpPr>
        <p:spPr>
          <a:xfrm>
            <a:off x="405254" y="1405543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Residency requirement is compulsory for external registrants to complete the required course credits (a minimum of four (4) courses) in the first year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Applicants working in 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reputed R&amp;D </a:t>
            </a: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Organizations/Laboratories are eligible to apply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Such applicants (a) need to be deputed on leave by the parent organization/department (b) do not require GATE qualification, and (c) will not be paid any assistantship or scholarship by IIT Hyderabad.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Selection process is purely merit based and candidate will be tested in interview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Application fees and details are available on IITH web page (</a:t>
            </a:r>
            <a:r>
              <a:rPr lang="en" u="sng" dirty="0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3"/>
              </a:rPr>
              <a:t>www.iith.ac.in</a:t>
            </a: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)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" dirty="0">
                <a:latin typeface="Raleway"/>
                <a:ea typeface="Raleway"/>
                <a:cs typeface="Raleway"/>
                <a:sym typeface="Raleway"/>
              </a:rPr>
              <a:t>Create login id and apply online on IITH website www.iith.ac.in/phdadmissions</a:t>
            </a: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3" name="Google Shape;193;p2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000" y="577600"/>
            <a:ext cx="734375" cy="741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188589-9374-08A4-6B64-18DEAB824790}"/>
              </a:ext>
            </a:extLst>
          </p:cNvPr>
          <p:cNvCxnSpPr/>
          <p:nvPr/>
        </p:nvCxnSpPr>
        <p:spPr>
          <a:xfrm>
            <a:off x="5661660" y="62950"/>
            <a:ext cx="0" cy="36780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>
            <a:spLocks noGrp="1"/>
          </p:cNvSpPr>
          <p:nvPr>
            <p:ph type="title"/>
          </p:nvPr>
        </p:nvSpPr>
        <p:spPr>
          <a:xfrm>
            <a:off x="342796" y="448899"/>
            <a:ext cx="7969931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800"/>
              <a:t>PhD Admissions @ Biomedical Engineering</a:t>
            </a:r>
            <a:endParaRPr sz="2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sz="2800"/>
          </a:p>
        </p:txBody>
      </p:sp>
      <p:sp>
        <p:nvSpPr>
          <p:cNvPr id="77" name="Google Shape;77;p2"/>
          <p:cNvSpPr txBox="1">
            <a:spLocks noGrp="1"/>
          </p:cNvSpPr>
          <p:nvPr>
            <p:ph type="body" idx="1"/>
          </p:nvPr>
        </p:nvSpPr>
        <p:spPr>
          <a:xfrm>
            <a:off x="418796" y="1133312"/>
            <a:ext cx="8367632" cy="1037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sz="1400">
                <a:solidFill>
                  <a:srgbClr val="303030"/>
                </a:solidFill>
              </a:rPr>
              <a:t> The Department of Biomedical engineering at Indian Institute of Technology Hyderabad (IITH) welcomes applications from suitably qualified and highly motivated students, willing to pursue research in the following research areas. </a:t>
            </a:r>
            <a:endParaRPr sz="1200">
              <a:solidFill>
                <a:srgbClr val="303030"/>
              </a:solidFill>
            </a:endParaRPr>
          </a:p>
        </p:txBody>
      </p:sp>
      <p:sp>
        <p:nvSpPr>
          <p:cNvPr id="78" name="Google Shape;78;p2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9" name="Google Shape;7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9357" y="2371607"/>
            <a:ext cx="3935536" cy="205630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"/>
          <p:cNvSpPr txBox="1"/>
          <p:nvPr/>
        </p:nvSpPr>
        <p:spPr>
          <a:xfrm>
            <a:off x="6754091" y="4542210"/>
            <a:ext cx="10310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IITH Hostels</a:t>
            </a:r>
            <a:endParaRPr/>
          </a:p>
        </p:txBody>
      </p:sp>
      <p:sp>
        <p:nvSpPr>
          <p:cNvPr id="81" name="Google Shape;81;p2"/>
          <p:cNvSpPr txBox="1"/>
          <p:nvPr/>
        </p:nvSpPr>
        <p:spPr>
          <a:xfrm>
            <a:off x="662421" y="2234637"/>
            <a:ext cx="4575716" cy="2701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1" u="none" strike="noStrike" cap="non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Biomedical Imaging</a:t>
            </a:r>
            <a:endParaRPr/>
          </a:p>
          <a:p>
            <a:pPr marL="285750" marR="0" lvl="0" indent="-28575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1" u="none" strike="noStrike" cap="non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Biomicrofluidics  &amp; Biomechanics</a:t>
            </a:r>
            <a:endParaRPr/>
          </a:p>
          <a:p>
            <a:pPr marL="285750" marR="0" lvl="0" indent="-28575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1" u="none" strike="noStrike" cap="non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Regenerative Medicine &amp; Stem Cell Research</a:t>
            </a:r>
            <a:endParaRPr/>
          </a:p>
          <a:p>
            <a:pPr marL="285750" marR="0" lvl="0" indent="-28575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1" u="none" strike="noStrike" cap="non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Nano Medicine &amp; Regenerative Medicine</a:t>
            </a:r>
            <a:endParaRPr/>
          </a:p>
          <a:p>
            <a:pPr marL="285750" marR="0" lvl="0" indent="-28575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1" u="none" strike="noStrike" cap="non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Computational Neurosciences</a:t>
            </a:r>
            <a:endParaRPr/>
          </a:p>
          <a:p>
            <a:pPr marL="285750" marR="0" lvl="0" indent="-28575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1" u="none" strike="noStrike" cap="non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Bio-nanotechnology &amp; Nanomedicine</a:t>
            </a:r>
            <a:endParaRPr/>
          </a:p>
          <a:p>
            <a:pPr marL="285750" marR="0" lvl="0" indent="-28575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1" u="none" strike="noStrike" cap="non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Biofabrication &amp; Tissue Engineering</a:t>
            </a:r>
            <a:endParaRPr/>
          </a:p>
          <a:p>
            <a:pPr marL="285750" marR="0" lvl="0" indent="-28575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1" u="none" strike="noStrike" cap="non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Neurotechnology &amp; Neuroscience</a:t>
            </a:r>
            <a:endParaRPr/>
          </a:p>
          <a:p>
            <a:pPr marL="285750" marR="0" lvl="0" indent="-28575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1" u="none" strike="noStrike" cap="non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Computational Systems Biology and Biomechanics</a:t>
            </a:r>
            <a:endParaRPr/>
          </a:p>
          <a:p>
            <a:pPr marL="285750" marR="0" lvl="0" indent="-28575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1" u="none" strike="noStrike" cap="non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Ultrasound Imaging &amp; Therapeutics</a:t>
            </a:r>
            <a:endParaRPr/>
          </a:p>
          <a:p>
            <a:pPr marL="285750" marR="0" lvl="0" indent="-28575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1" u="none" strike="noStrike" cap="non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Biomedical Informatics &amp; Healthcare</a:t>
            </a:r>
            <a:endParaRPr/>
          </a:p>
          <a:p>
            <a:pPr marL="285750" marR="0" lvl="0" indent="-28575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1" u="none" strike="noStrike" cap="non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Magnetic Resonance Imaging </a:t>
            </a:r>
            <a:endParaRPr/>
          </a:p>
        </p:txBody>
      </p:sp>
      <p:pic>
        <p:nvPicPr>
          <p:cNvPr id="82" name="Google Shape;82;p2" descr="A logo with text and orange book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1423" y="585259"/>
            <a:ext cx="779428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433108" y="638222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Biomedical imaging</a:t>
            </a:r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body" idx="1"/>
          </p:nvPr>
        </p:nvSpPr>
        <p:spPr>
          <a:xfrm>
            <a:off x="473282" y="1195257"/>
            <a:ext cx="3205502" cy="2561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>
                <a:latin typeface="Lato Black"/>
                <a:ea typeface="Lato Black"/>
                <a:cs typeface="Lato Black"/>
                <a:sym typeface="Lato Black"/>
              </a:rPr>
              <a:t>Dr. Renu John</a:t>
            </a:r>
            <a:endParaRPr>
              <a:latin typeface="Lato Black"/>
              <a:ea typeface="Lato Black"/>
              <a:cs typeface="Lato Black"/>
              <a:sym typeface="Lato Black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Novel non-invasive bio-imaging techniques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Coherence imaging and microscopy techniques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Molecular contrast agents and Targeted molecular imaging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Nanoparticles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Targeted drug delivery and Bio-photonics applications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endParaRPr/>
          </a:p>
        </p:txBody>
      </p:sp>
      <p:sp>
        <p:nvSpPr>
          <p:cNvPr id="89" name="Google Shape;89;p3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0" name="Google Shape;9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8675" y="1429859"/>
            <a:ext cx="1379700" cy="137700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7694775" y="2834209"/>
            <a:ext cx="11475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Lab website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2" name="Google Shape;92;p3"/>
          <p:cNvGrpSpPr/>
          <p:nvPr/>
        </p:nvGrpSpPr>
        <p:grpSpPr>
          <a:xfrm>
            <a:off x="3658913" y="1477960"/>
            <a:ext cx="3571765" cy="3148962"/>
            <a:chOff x="0" y="0"/>
            <a:chExt cx="4823699" cy="4042645"/>
          </a:xfrm>
        </p:grpSpPr>
        <p:sp>
          <p:nvSpPr>
            <p:cNvPr id="93" name="Google Shape;93;p3"/>
            <p:cNvSpPr txBox="1"/>
            <p:nvPr/>
          </p:nvSpPr>
          <p:spPr>
            <a:xfrm>
              <a:off x="3071566" y="0"/>
              <a:ext cx="1752133" cy="422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Fixed mirror</a:t>
              </a:r>
              <a:endPara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94" name="Google Shape;94;p3"/>
            <p:cNvGrpSpPr/>
            <p:nvPr/>
          </p:nvGrpSpPr>
          <p:grpSpPr>
            <a:xfrm>
              <a:off x="0" y="57901"/>
              <a:ext cx="4706794" cy="3984744"/>
              <a:chOff x="0" y="57901"/>
              <a:chExt cx="4707280" cy="3984568"/>
            </a:xfrm>
          </p:grpSpPr>
          <p:grpSp>
            <p:nvGrpSpPr>
              <p:cNvPr id="95" name="Google Shape;95;p3"/>
              <p:cNvGrpSpPr/>
              <p:nvPr/>
            </p:nvGrpSpPr>
            <p:grpSpPr>
              <a:xfrm>
                <a:off x="44404" y="176207"/>
                <a:ext cx="4498123" cy="3759631"/>
                <a:chOff x="44405" y="176207"/>
                <a:chExt cx="5563512" cy="4719186"/>
              </a:xfrm>
            </p:grpSpPr>
            <p:grpSp>
              <p:nvGrpSpPr>
                <p:cNvPr id="96" name="Google Shape;96;p3"/>
                <p:cNvGrpSpPr/>
                <p:nvPr/>
              </p:nvGrpSpPr>
              <p:grpSpPr>
                <a:xfrm>
                  <a:off x="44405" y="176207"/>
                  <a:ext cx="5563512" cy="4719186"/>
                  <a:chOff x="44405" y="176207"/>
                  <a:chExt cx="5563512" cy="4719186"/>
                </a:xfrm>
              </p:grpSpPr>
              <p:grpSp>
                <p:nvGrpSpPr>
                  <p:cNvPr id="97" name="Google Shape;97;p3"/>
                  <p:cNvGrpSpPr/>
                  <p:nvPr/>
                </p:nvGrpSpPr>
                <p:grpSpPr>
                  <a:xfrm>
                    <a:off x="44405" y="176207"/>
                    <a:ext cx="5412157" cy="4341381"/>
                    <a:chOff x="44405" y="176207"/>
                    <a:chExt cx="5412157" cy="4341381"/>
                  </a:xfrm>
                </p:grpSpPr>
                <p:sp>
                  <p:nvSpPr>
                    <p:cNvPr id="98" name="Google Shape;98;p3"/>
                    <p:cNvSpPr/>
                    <p:nvPr/>
                  </p:nvSpPr>
                  <p:spPr>
                    <a:xfrm>
                      <a:off x="274962" y="1850588"/>
                      <a:ext cx="1905000" cy="9144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1">
                        <a:alpha val="0"/>
                      </a:schemeClr>
                    </a:solidFill>
                    <a:ln w="38100" cap="flat" cmpd="sng">
                      <a:solidFill>
                        <a:srgbClr val="D9FFF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9" name="Google Shape;99;p3"/>
                    <p:cNvSpPr/>
                    <p:nvPr/>
                  </p:nvSpPr>
                  <p:spPr>
                    <a:xfrm>
                      <a:off x="2256162" y="3450788"/>
                      <a:ext cx="1752600" cy="9144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1">
                        <a:alpha val="0"/>
                      </a:schemeClr>
                    </a:solidFill>
                    <a:ln w="38100" cap="flat" cmpd="sng">
                      <a:solidFill>
                        <a:srgbClr val="D9FFF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0" name="Google Shape;100;p3"/>
                    <p:cNvSpPr/>
                    <p:nvPr/>
                  </p:nvSpPr>
                  <p:spPr>
                    <a:xfrm>
                      <a:off x="427362" y="2993588"/>
                      <a:ext cx="1447800" cy="6858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1">
                        <a:alpha val="0"/>
                      </a:schemeClr>
                    </a:solidFill>
                    <a:ln w="25400" cap="flat" cmpd="sng">
                      <a:solidFill>
                        <a:srgbClr val="40404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1" name="Google Shape;101;p3"/>
                    <p:cNvSpPr txBox="1"/>
                    <p:nvPr/>
                  </p:nvSpPr>
                  <p:spPr>
                    <a:xfrm>
                      <a:off x="306943" y="1916107"/>
                      <a:ext cx="1829583" cy="8550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Spectrometer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113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(Line-scan CCD)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pic>
                  <p:nvPicPr>
                    <p:cNvPr id="102" name="Google Shape;102;p3" descr="tad-jet-Bon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/>
                    <a:stretch/>
                  </p:blipFill>
                  <p:spPr>
                    <a:xfrm>
                      <a:off x="4161162" y="3450788"/>
                      <a:ext cx="1100137" cy="946150"/>
                    </a:xfrm>
                    <a:prstGeom prst="rect">
                      <a:avLst/>
                    </a:prstGeom>
                    <a:noFill/>
                    <a:ln w="9525" cap="flat" cmpd="sng">
                      <a:solidFill>
                        <a:srgbClr val="A6B6BA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</p:pic>
                <p:sp>
                  <p:nvSpPr>
                    <p:cNvPr id="103" name="Google Shape;103;p3"/>
                    <p:cNvSpPr/>
                    <p:nvPr/>
                  </p:nvSpPr>
                  <p:spPr>
                    <a:xfrm rot="-5400000">
                      <a:off x="4045275" y="2974538"/>
                      <a:ext cx="1371600" cy="762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4" name="Google Shape;104;p3"/>
                    <p:cNvSpPr txBox="1"/>
                    <p:nvPr/>
                  </p:nvSpPr>
                  <p:spPr>
                    <a:xfrm>
                      <a:off x="2179791" y="3588420"/>
                      <a:ext cx="1904946" cy="7483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Programmable power supply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105" name="Google Shape;105;p3"/>
                    <p:cNvSpPr txBox="1"/>
                    <p:nvPr/>
                  </p:nvSpPr>
                  <p:spPr>
                    <a:xfrm>
                      <a:off x="351134" y="2993186"/>
                      <a:ext cx="1676134" cy="5307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 acquisition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106" name="Google Shape;106;p3"/>
                    <p:cNvSpPr/>
                    <p:nvPr/>
                  </p:nvSpPr>
                  <p:spPr>
                    <a:xfrm>
                      <a:off x="2273625" y="650438"/>
                      <a:ext cx="638175" cy="781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0" h="528" extrusionOk="0">
                          <a:moveTo>
                            <a:pt x="0" y="0"/>
                          </a:moveTo>
                          <a:cubicBezTo>
                            <a:pt x="92" y="12"/>
                            <a:pt x="184" y="24"/>
                            <a:pt x="240" y="96"/>
                          </a:cubicBezTo>
                          <a:cubicBezTo>
                            <a:pt x="296" y="168"/>
                            <a:pt x="296" y="360"/>
                            <a:pt x="336" y="432"/>
                          </a:cubicBezTo>
                          <a:cubicBezTo>
                            <a:pt x="376" y="504"/>
                            <a:pt x="456" y="512"/>
                            <a:pt x="480" y="528"/>
                          </a:cubicBezTo>
                        </a:path>
                      </a:pathLst>
                    </a:custGeom>
                    <a:noFill/>
                    <a:ln w="2540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7" name="Google Shape;107;p3"/>
                    <p:cNvSpPr/>
                    <p:nvPr/>
                  </p:nvSpPr>
                  <p:spPr>
                    <a:xfrm flipH="1">
                      <a:off x="3549975" y="574238"/>
                      <a:ext cx="762000" cy="838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0" h="528" extrusionOk="0">
                          <a:moveTo>
                            <a:pt x="0" y="0"/>
                          </a:moveTo>
                          <a:cubicBezTo>
                            <a:pt x="92" y="12"/>
                            <a:pt x="184" y="24"/>
                            <a:pt x="240" y="96"/>
                          </a:cubicBezTo>
                          <a:cubicBezTo>
                            <a:pt x="296" y="168"/>
                            <a:pt x="296" y="360"/>
                            <a:pt x="336" y="432"/>
                          </a:cubicBezTo>
                          <a:cubicBezTo>
                            <a:pt x="376" y="504"/>
                            <a:pt x="456" y="512"/>
                            <a:pt x="480" y="528"/>
                          </a:cubicBezTo>
                        </a:path>
                      </a:pathLst>
                    </a:custGeom>
                    <a:noFill/>
                    <a:ln w="2540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8" name="Google Shape;108;p3"/>
                    <p:cNvSpPr/>
                    <p:nvPr/>
                  </p:nvSpPr>
                  <p:spPr>
                    <a:xfrm rot="10800000" flipH="1">
                      <a:off x="2179962" y="1450538"/>
                      <a:ext cx="722313" cy="87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0" h="528" extrusionOk="0">
                          <a:moveTo>
                            <a:pt x="0" y="0"/>
                          </a:moveTo>
                          <a:cubicBezTo>
                            <a:pt x="92" y="12"/>
                            <a:pt x="184" y="24"/>
                            <a:pt x="240" y="96"/>
                          </a:cubicBezTo>
                          <a:cubicBezTo>
                            <a:pt x="296" y="168"/>
                            <a:pt x="296" y="360"/>
                            <a:pt x="336" y="432"/>
                          </a:cubicBezTo>
                          <a:cubicBezTo>
                            <a:pt x="376" y="504"/>
                            <a:pt x="456" y="512"/>
                            <a:pt x="480" y="528"/>
                          </a:cubicBezTo>
                        </a:path>
                      </a:pathLst>
                    </a:custGeom>
                    <a:noFill/>
                    <a:ln w="2540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9" name="Google Shape;109;p3"/>
                    <p:cNvSpPr/>
                    <p:nvPr/>
                  </p:nvSpPr>
                  <p:spPr>
                    <a:xfrm rot="10800000">
                      <a:off x="3549975" y="1471239"/>
                      <a:ext cx="762000" cy="872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0" h="528" extrusionOk="0">
                          <a:moveTo>
                            <a:pt x="0" y="0"/>
                          </a:moveTo>
                          <a:cubicBezTo>
                            <a:pt x="92" y="12"/>
                            <a:pt x="184" y="24"/>
                            <a:pt x="240" y="96"/>
                          </a:cubicBezTo>
                          <a:cubicBezTo>
                            <a:pt x="296" y="168"/>
                            <a:pt x="296" y="360"/>
                            <a:pt x="336" y="432"/>
                          </a:cubicBezTo>
                          <a:cubicBezTo>
                            <a:pt x="376" y="504"/>
                            <a:pt x="456" y="512"/>
                            <a:pt x="480" y="528"/>
                          </a:cubicBezTo>
                        </a:path>
                      </a:pathLst>
                    </a:custGeom>
                    <a:noFill/>
                    <a:ln w="2540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0" name="Google Shape;110;p3"/>
                    <p:cNvSpPr/>
                    <p:nvPr/>
                  </p:nvSpPr>
                  <p:spPr>
                    <a:xfrm>
                      <a:off x="4311975" y="555188"/>
                      <a:ext cx="611187" cy="77788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1" name="Google Shape;111;p3"/>
                    <p:cNvSpPr/>
                    <p:nvPr/>
                  </p:nvSpPr>
                  <p:spPr>
                    <a:xfrm>
                      <a:off x="4187823" y="345577"/>
                      <a:ext cx="155133" cy="474234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BCBCBC"/>
                        </a:gs>
                        <a:gs pos="100000">
                          <a:schemeClr val="dk1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2" name="Google Shape;112;p3"/>
                    <p:cNvSpPr/>
                    <p:nvPr/>
                  </p:nvSpPr>
                  <p:spPr>
                    <a:xfrm>
                      <a:off x="4311975" y="2293501"/>
                      <a:ext cx="457200" cy="762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3" name="Google Shape;113;p3"/>
                    <p:cNvSpPr/>
                    <p:nvPr/>
                  </p:nvSpPr>
                  <p:spPr>
                    <a:xfrm>
                      <a:off x="4187823" y="2083107"/>
                      <a:ext cx="155133" cy="472241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DDDDDD"/>
                        </a:gs>
                        <a:gs pos="100000">
                          <a:schemeClr val="dk1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4" name="Google Shape;114;p3"/>
                    <p:cNvSpPr/>
                    <p:nvPr/>
                  </p:nvSpPr>
                  <p:spPr>
                    <a:xfrm rot="-5400000">
                      <a:off x="4350075" y="2669738"/>
                      <a:ext cx="762000" cy="762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cxnSp>
                  <p:nvCxnSpPr>
                    <p:cNvPr id="115" name="Google Shape;115;p3"/>
                    <p:cNvCxnSpPr/>
                    <p:nvPr/>
                  </p:nvCxnSpPr>
                  <p:spPr>
                    <a:xfrm>
                      <a:off x="4691387" y="2195076"/>
                      <a:ext cx="153988" cy="261937"/>
                    </a:xfrm>
                    <a:prstGeom prst="straightConnector1">
                      <a:avLst/>
                    </a:prstGeom>
                    <a:noFill/>
                    <a:ln w="508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sp>
                  <p:nvSpPr>
                    <p:cNvPr id="116" name="Google Shape;116;p3"/>
                    <p:cNvSpPr/>
                    <p:nvPr/>
                  </p:nvSpPr>
                  <p:spPr>
                    <a:xfrm rot="-5400000">
                      <a:off x="4646002" y="2409385"/>
                      <a:ext cx="153428" cy="473252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DDDDDD"/>
                        </a:gs>
                        <a:gs pos="100000">
                          <a:schemeClr val="dk1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cxnSp>
                  <p:nvCxnSpPr>
                    <p:cNvPr id="117" name="Google Shape;117;p3"/>
                    <p:cNvCxnSpPr/>
                    <p:nvPr/>
                  </p:nvCxnSpPr>
                  <p:spPr>
                    <a:xfrm rot="10800000">
                      <a:off x="4809656" y="4326294"/>
                      <a:ext cx="0" cy="382588"/>
                    </a:xfrm>
                    <a:prstGeom prst="straightConnector1">
                      <a:avLst/>
                    </a:prstGeom>
                    <a:noFill/>
                    <a:ln w="25400" cap="flat" cmpd="sng">
                      <a:solidFill>
                        <a:schemeClr val="lt2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>
                  </p:spPr>
                </p:cxnSp>
                <p:sp>
                  <p:nvSpPr>
                    <p:cNvPr id="118" name="Google Shape;118;p3"/>
                    <p:cNvSpPr/>
                    <p:nvPr/>
                  </p:nvSpPr>
                  <p:spPr>
                    <a:xfrm>
                      <a:off x="1189362" y="402788"/>
                      <a:ext cx="609600" cy="7461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9" name="Google Shape;119;p3"/>
                    <p:cNvSpPr/>
                    <p:nvPr/>
                  </p:nvSpPr>
                  <p:spPr>
                    <a:xfrm>
                      <a:off x="1493620" y="196133"/>
                      <a:ext cx="155133" cy="472242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DDDDDD"/>
                        </a:gs>
                        <a:gs pos="100000">
                          <a:schemeClr val="dk1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" name="Google Shape;120;p3"/>
                    <p:cNvSpPr/>
                    <p:nvPr/>
                  </p:nvSpPr>
                  <p:spPr>
                    <a:xfrm>
                      <a:off x="1798962" y="442412"/>
                      <a:ext cx="514350" cy="209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0" h="528" extrusionOk="0">
                          <a:moveTo>
                            <a:pt x="0" y="0"/>
                          </a:moveTo>
                          <a:cubicBezTo>
                            <a:pt x="92" y="12"/>
                            <a:pt x="184" y="24"/>
                            <a:pt x="240" y="96"/>
                          </a:cubicBezTo>
                          <a:cubicBezTo>
                            <a:pt x="296" y="168"/>
                            <a:pt x="296" y="360"/>
                            <a:pt x="336" y="432"/>
                          </a:cubicBezTo>
                          <a:cubicBezTo>
                            <a:pt x="376" y="504"/>
                            <a:pt x="456" y="512"/>
                            <a:pt x="480" y="528"/>
                          </a:cubicBezTo>
                        </a:path>
                      </a:pathLst>
                    </a:custGeom>
                    <a:noFill/>
                    <a:ln w="2540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1" name="Google Shape;121;p3" descr="Dark downward diagonal"/>
                    <p:cNvSpPr/>
                    <p:nvPr/>
                  </p:nvSpPr>
                  <p:spPr>
                    <a:xfrm>
                      <a:off x="4923162" y="326588"/>
                      <a:ext cx="76200" cy="549274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 cap="flat" cmpd="sng">
                      <a:solidFill>
                        <a:schemeClr val="dk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" name="Google Shape;122;p3"/>
                    <p:cNvSpPr/>
                    <p:nvPr/>
                  </p:nvSpPr>
                  <p:spPr>
                    <a:xfrm>
                      <a:off x="503562" y="3907988"/>
                      <a:ext cx="1295400" cy="457200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chemeClr val="accent1">
                        <a:alpha val="0"/>
                      </a:schemeClr>
                    </a:solidFill>
                    <a:ln w="25400" cap="flat" cmpd="sng">
                      <a:solidFill>
                        <a:srgbClr val="40404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cxnSp>
                  <p:nvCxnSpPr>
                    <p:cNvPr id="123" name="Google Shape;123;p3"/>
                    <p:cNvCxnSpPr/>
                    <p:nvPr/>
                  </p:nvCxnSpPr>
                  <p:spPr>
                    <a:xfrm rot="5400000">
                      <a:off x="1037376" y="3793753"/>
                      <a:ext cx="227154" cy="1963"/>
                    </a:xfrm>
                    <a:prstGeom prst="straightConnector1">
                      <a:avLst/>
                    </a:prstGeom>
                    <a:noFill/>
                    <a:ln w="25400" cap="flat" cmpd="sng">
                      <a:solidFill>
                        <a:srgbClr val="565656"/>
                      </a:solidFill>
                      <a:prstDash val="solid"/>
                      <a:round/>
                      <a:headEnd type="triangle" w="med" len="med"/>
                      <a:tailEnd type="triangle" w="med" len="med"/>
                    </a:ln>
                  </p:spPr>
                </p:cxnSp>
                <p:cxnSp>
                  <p:nvCxnSpPr>
                    <p:cNvPr id="124" name="Google Shape;124;p3"/>
                    <p:cNvCxnSpPr>
                      <a:endCxn id="105" idx="0"/>
                    </p:cNvCxnSpPr>
                    <p:nvPr/>
                  </p:nvCxnSpPr>
                  <p:spPr>
                    <a:xfrm>
                      <a:off x="1189201" y="2766086"/>
                      <a:ext cx="0" cy="227100"/>
                    </a:xfrm>
                    <a:prstGeom prst="straightConnector1">
                      <a:avLst/>
                    </a:prstGeom>
                    <a:noFill/>
                    <a:ln w="25400" cap="flat" cmpd="sng">
                      <a:solidFill>
                        <a:srgbClr val="565656"/>
                      </a:solidFill>
                      <a:prstDash val="solid"/>
                      <a:round/>
                      <a:headEnd type="triangle" w="med" len="med"/>
                      <a:tailEnd type="triangle" w="med" len="med"/>
                    </a:ln>
                  </p:spPr>
                </p:cxnSp>
                <p:cxnSp>
                  <p:nvCxnSpPr>
                    <p:cNvPr id="125" name="Google Shape;125;p3"/>
                    <p:cNvCxnSpPr/>
                    <p:nvPr/>
                  </p:nvCxnSpPr>
                  <p:spPr>
                    <a:xfrm>
                      <a:off x="1874578" y="3336440"/>
                      <a:ext cx="380959" cy="571871"/>
                    </a:xfrm>
                    <a:prstGeom prst="bentConnector3">
                      <a:avLst>
                        <a:gd name="adj1" fmla="val 50000"/>
                      </a:avLst>
                    </a:prstGeom>
                    <a:noFill/>
                    <a:ln w="28575" cap="flat" cmpd="sng">
                      <a:solidFill>
                        <a:srgbClr val="565656"/>
                      </a:solidFill>
                      <a:prstDash val="solid"/>
                      <a:round/>
                      <a:headEnd type="none" w="sm" len="sm"/>
                      <a:tailEnd type="triangle" w="med" len="med"/>
                    </a:ln>
                  </p:spPr>
                </p:cxnSp>
                <p:sp>
                  <p:nvSpPr>
                    <p:cNvPr id="126" name="Google Shape;126;p3"/>
                    <p:cNvSpPr txBox="1"/>
                    <p:nvPr/>
                  </p:nvSpPr>
                  <p:spPr>
                    <a:xfrm>
                      <a:off x="274939" y="3983653"/>
                      <a:ext cx="1752405" cy="5307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cap="none">
                          <a:solidFill>
                            <a:srgbClr val="44546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Computer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127" name="Google Shape;127;p3"/>
                    <p:cNvSpPr/>
                    <p:nvPr/>
                  </p:nvSpPr>
                  <p:spPr>
                    <a:xfrm>
                      <a:off x="44405" y="176207"/>
                      <a:ext cx="1142876" cy="534012"/>
                    </a:xfrm>
                    <a:prstGeom prst="roundRect">
                      <a:avLst>
                        <a:gd name="adj" fmla="val 16667"/>
                      </a:avLst>
                    </a:prstGeom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  <a:ln w="25400" cap="flat" cmpd="sng">
                      <a:solidFill>
                        <a:srgbClr val="40404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cxnSp>
                  <p:nvCxnSpPr>
                    <p:cNvPr id="128" name="Google Shape;128;p3"/>
                    <p:cNvCxnSpPr/>
                    <p:nvPr/>
                  </p:nvCxnSpPr>
                  <p:spPr>
                    <a:xfrm>
                      <a:off x="5456562" y="3907988"/>
                      <a:ext cx="0" cy="319088"/>
                    </a:xfrm>
                    <a:prstGeom prst="straightConnector1">
                      <a:avLst/>
                    </a:prstGeom>
                    <a:noFill/>
                    <a:ln w="25400" cap="flat" cmpd="sng">
                      <a:solidFill>
                        <a:schemeClr val="lt2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>
                  </p:spPr>
                </p:cxnSp>
                <p:sp>
                  <p:nvSpPr>
                    <p:cNvPr id="129" name="Google Shape;129;p3"/>
                    <p:cNvSpPr/>
                    <p:nvPr/>
                  </p:nvSpPr>
                  <p:spPr>
                    <a:xfrm>
                      <a:off x="2891607" y="1382847"/>
                      <a:ext cx="676275" cy="109538"/>
                    </a:xfrm>
                    <a:prstGeom prst="rect">
                      <a:avLst/>
                    </a:prstGeom>
                    <a:solidFill>
                      <a:srgbClr val="00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30" name="Google Shape;130;p3"/>
                  <p:cNvSpPr txBox="1"/>
                  <p:nvPr/>
                </p:nvSpPr>
                <p:spPr>
                  <a:xfrm>
                    <a:off x="5303743" y="3602705"/>
                    <a:ext cx="304174" cy="5307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050" b="0" i="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Z</a:t>
                    </a:r>
                    <a:endParaRPr sz="1200" b="0" i="0" u="none" strike="noStrike" cap="none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131" name="Google Shape;131;p3"/>
                  <p:cNvSpPr txBox="1"/>
                  <p:nvPr/>
                </p:nvSpPr>
                <p:spPr>
                  <a:xfrm>
                    <a:off x="4313221" y="4364605"/>
                    <a:ext cx="305082" cy="5307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1050" b="0" i="0" u="none" strike="noStrike" cap="none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x</a:t>
                    </a:r>
                    <a:endParaRPr sz="1200" b="0" i="0" u="none" strike="noStrike" cap="none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  <p:sp>
              <p:nvSpPr>
                <p:cNvPr id="132" name="Google Shape;132;p3"/>
                <p:cNvSpPr/>
                <p:nvPr/>
              </p:nvSpPr>
              <p:spPr>
                <a:xfrm>
                  <a:off x="4502016" y="2126944"/>
                  <a:ext cx="457544" cy="380582"/>
                </a:xfrm>
                <a:prstGeom prst="roundRect">
                  <a:avLst>
                    <a:gd name="adj" fmla="val 16667"/>
                  </a:avLst>
                </a:prstGeom>
                <a:noFill/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3" name="Google Shape;133;p3"/>
              <p:cNvSpPr txBox="1"/>
              <p:nvPr/>
            </p:nvSpPr>
            <p:spPr>
              <a:xfrm>
                <a:off x="0" y="620776"/>
                <a:ext cx="990310" cy="5961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SLD light Source</a:t>
                </a:r>
                <a:endParaRPr sz="12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4" name="Google Shape;134;p3"/>
              <p:cNvSpPr txBox="1"/>
              <p:nvPr/>
            </p:nvSpPr>
            <p:spPr>
              <a:xfrm>
                <a:off x="1331373" y="57901"/>
                <a:ext cx="1294965" cy="5961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Single-mode fiber</a:t>
                </a:r>
                <a:endParaRPr sz="12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5" name="Google Shape;135;p3"/>
              <p:cNvSpPr txBox="1"/>
              <p:nvPr/>
            </p:nvSpPr>
            <p:spPr>
              <a:xfrm>
                <a:off x="1963912" y="670278"/>
                <a:ext cx="1295699" cy="5961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50-50 fiber coupler</a:t>
                </a:r>
                <a:endParaRPr sz="12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6" name="Google Shape;136;p3"/>
              <p:cNvSpPr txBox="1"/>
              <p:nvPr/>
            </p:nvSpPr>
            <p:spPr>
              <a:xfrm>
                <a:off x="2032913" y="2027294"/>
                <a:ext cx="1752313" cy="4228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Achromat lens</a:t>
                </a:r>
                <a:endParaRPr sz="12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7" name="Google Shape;137;p3"/>
              <p:cNvSpPr txBox="1"/>
              <p:nvPr/>
            </p:nvSpPr>
            <p:spPr>
              <a:xfrm>
                <a:off x="2816428" y="805407"/>
                <a:ext cx="1752313" cy="4228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Reference arm</a:t>
                </a:r>
                <a:endParaRPr sz="12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8" name="Google Shape;138;p3"/>
              <p:cNvSpPr txBox="1"/>
              <p:nvPr/>
            </p:nvSpPr>
            <p:spPr>
              <a:xfrm>
                <a:off x="2954967" y="1261105"/>
                <a:ext cx="1752313" cy="5961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Transverse scanning galvos</a:t>
                </a:r>
                <a:endParaRPr sz="12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9" name="Google Shape;139;p3"/>
              <p:cNvSpPr txBox="1"/>
              <p:nvPr/>
            </p:nvSpPr>
            <p:spPr>
              <a:xfrm>
                <a:off x="3502173" y="3619606"/>
                <a:ext cx="990310" cy="4228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Sample</a:t>
                </a:r>
                <a:endParaRPr sz="12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140" name="Google Shape;140;p3"/>
          <p:cNvSpPr/>
          <p:nvPr/>
        </p:nvSpPr>
        <p:spPr>
          <a:xfrm>
            <a:off x="7028759" y="3298014"/>
            <a:ext cx="2040426" cy="136542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254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3" descr="A logo with text and orange book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1423" y="585259"/>
            <a:ext cx="779428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371493" y="5776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Biomicrofluidics and Biomechanics</a:t>
            </a:r>
            <a:endParaRPr/>
          </a:p>
        </p:txBody>
      </p:sp>
      <p:sp>
        <p:nvSpPr>
          <p:cNvPr id="147" name="Google Shape;147;p4"/>
          <p:cNvSpPr txBox="1">
            <a:spLocks noGrp="1"/>
          </p:cNvSpPr>
          <p:nvPr>
            <p:ph type="body" idx="1"/>
          </p:nvPr>
        </p:nvSpPr>
        <p:spPr>
          <a:xfrm>
            <a:off x="371493" y="1303916"/>
            <a:ext cx="4432519" cy="143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>
                <a:latin typeface="Lato Black"/>
                <a:ea typeface="Lato Black"/>
                <a:cs typeface="Lato Black"/>
                <a:sym typeface="Lato Black"/>
              </a:rPr>
              <a:t>Dr. Harikrishnan Narayanan Unni</a:t>
            </a:r>
            <a:endParaRPr>
              <a:latin typeface="Lato Black"/>
              <a:ea typeface="Lato Black"/>
              <a:cs typeface="Lato Black"/>
              <a:sym typeface="Lato Black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Microfluidics and Lab on Chip for Bioengineering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Lab on Chip for protein aggregation modelling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Computational Biophysics and Systems Biology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Computational Biomechanics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endParaRPr/>
          </a:p>
        </p:txBody>
      </p:sp>
      <p:sp>
        <p:nvSpPr>
          <p:cNvPr id="148" name="Google Shape;148;p4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9" name="Google Shape;14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7013" y="1497229"/>
            <a:ext cx="1311975" cy="12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439" y="3189552"/>
            <a:ext cx="1221254" cy="155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6693" y="3189552"/>
            <a:ext cx="1624083" cy="155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4012193" y="3355225"/>
            <a:ext cx="1629199" cy="122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"/>
          <p:cNvSpPr txBox="1"/>
          <p:nvPr/>
        </p:nvSpPr>
        <p:spPr>
          <a:xfrm>
            <a:off x="671744" y="4806130"/>
            <a:ext cx="26037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D03100"/>
                </a:solidFill>
                <a:latin typeface="Arial"/>
                <a:ea typeface="Arial"/>
                <a:cs typeface="Arial"/>
                <a:sym typeface="Arial"/>
              </a:rPr>
              <a:t>muPADs-  Paper analytic devices</a:t>
            </a:r>
            <a:endParaRPr/>
          </a:p>
        </p:txBody>
      </p:sp>
      <p:sp>
        <p:nvSpPr>
          <p:cNvPr id="154" name="Google Shape;154;p4"/>
          <p:cNvSpPr txBox="1"/>
          <p:nvPr/>
        </p:nvSpPr>
        <p:spPr>
          <a:xfrm>
            <a:off x="3770194" y="4806082"/>
            <a:ext cx="234400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D03100"/>
                </a:solidFill>
                <a:latin typeface="Arial"/>
                <a:ea typeface="Arial"/>
                <a:cs typeface="Arial"/>
                <a:sym typeface="Arial"/>
              </a:rPr>
              <a:t>EWOD Electrode patterns</a:t>
            </a:r>
            <a:endParaRPr/>
          </a:p>
        </p:txBody>
      </p:sp>
      <p:pic>
        <p:nvPicPr>
          <p:cNvPr id="155" name="Google Shape;15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439" y="3252883"/>
            <a:ext cx="1221254" cy="155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6693" y="3252883"/>
            <a:ext cx="1624083" cy="155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32026" y="3189552"/>
            <a:ext cx="1856334" cy="111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4331" y="3215211"/>
            <a:ext cx="1145681" cy="115554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 txBox="1"/>
          <p:nvPr/>
        </p:nvSpPr>
        <p:spPr>
          <a:xfrm>
            <a:off x="6233616" y="4397872"/>
            <a:ext cx="25521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D03100"/>
                </a:solidFill>
                <a:latin typeface="Arial"/>
                <a:ea typeface="Arial"/>
                <a:cs typeface="Arial"/>
                <a:sym typeface="Arial"/>
              </a:rPr>
              <a:t>White matter Strain distribution – impact loading – FEM study</a:t>
            </a:r>
            <a:endParaRPr/>
          </a:p>
        </p:txBody>
      </p:sp>
      <p:pic>
        <p:nvPicPr>
          <p:cNvPr id="160" name="Google Shape;160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04200" y="1425295"/>
            <a:ext cx="1680262" cy="111391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"/>
          <p:cNvSpPr txBox="1"/>
          <p:nvPr/>
        </p:nvSpPr>
        <p:spPr>
          <a:xfrm>
            <a:off x="4901713" y="2543928"/>
            <a:ext cx="197675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D03100"/>
                </a:solidFill>
                <a:latin typeface="Arial"/>
                <a:ea typeface="Arial"/>
                <a:cs typeface="Arial"/>
                <a:sym typeface="Arial"/>
              </a:rPr>
              <a:t>DEP Microfluidic Device</a:t>
            </a:r>
            <a:endParaRPr/>
          </a:p>
        </p:txBody>
      </p:sp>
      <p:pic>
        <p:nvPicPr>
          <p:cNvPr id="162" name="Google Shape;162;p4" descr="A logo with text and orange book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01423" y="585259"/>
            <a:ext cx="779428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"/>
          <p:cNvSpPr txBox="1">
            <a:spLocks noGrp="1"/>
          </p:cNvSpPr>
          <p:nvPr>
            <p:ph type="title"/>
          </p:nvPr>
        </p:nvSpPr>
        <p:spPr>
          <a:xfrm>
            <a:off x="471756" y="670256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Regenerative Medicine &amp; Stem Cell (RMS)</a:t>
            </a:r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body" idx="1"/>
          </p:nvPr>
        </p:nvSpPr>
        <p:spPr>
          <a:xfrm>
            <a:off x="471756" y="1169017"/>
            <a:ext cx="3204061" cy="3663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>
                <a:latin typeface="Lato Black"/>
                <a:ea typeface="Lato Black"/>
                <a:cs typeface="Lato Black"/>
                <a:sym typeface="Lato Black"/>
              </a:rPr>
              <a:t>Dr. Subha Narayan Rath</a:t>
            </a:r>
            <a:endParaRPr>
              <a:latin typeface="Lato Black"/>
              <a:ea typeface="Lato Black"/>
              <a:cs typeface="Lato Black"/>
              <a:sym typeface="Lato Black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/>
              <a:t>Evaluation of in vitro stem cell-biomaterial interactions using micropatterning and nanofibers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/>
              <a:t>In vivo like bioreactor use for tissue development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/>
              <a:t>Molecular biological analysis of angiogenesis, osteogenesis, and evaluation of diabetic cell therapy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/>
              <a:t>Application of 3D-cell printing for regeneration of vascularized and osteo-chondral tissues.</a:t>
            </a:r>
            <a:endParaRPr/>
          </a:p>
        </p:txBody>
      </p:sp>
      <p:sp>
        <p:nvSpPr>
          <p:cNvPr id="169" name="Google Shape;169;p5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0" name="Google Shape;17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8251" y="1641622"/>
            <a:ext cx="1259798" cy="127401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7844400" y="2915634"/>
            <a:ext cx="11475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Lab website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2" name="Google Shape;172;p5"/>
          <p:cNvGrpSpPr/>
          <p:nvPr/>
        </p:nvGrpSpPr>
        <p:grpSpPr>
          <a:xfrm>
            <a:off x="3471770" y="1720608"/>
            <a:ext cx="4183394" cy="2582005"/>
            <a:chOff x="0" y="772483"/>
            <a:chExt cx="4183394" cy="2582005"/>
          </a:xfrm>
        </p:grpSpPr>
        <p:sp>
          <p:nvSpPr>
            <p:cNvPr id="173" name="Google Shape;173;p5"/>
            <p:cNvSpPr/>
            <p:nvPr/>
          </p:nvSpPr>
          <p:spPr>
            <a:xfrm>
              <a:off x="810418" y="2115990"/>
              <a:ext cx="941742" cy="80851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 txBox="1"/>
            <p:nvPr/>
          </p:nvSpPr>
          <p:spPr>
            <a:xfrm>
              <a:off x="956273" y="2241211"/>
              <a:ext cx="650032" cy="558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600" rIns="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3. 3D bio-printing of tissues using patient-derived stem cells</a:t>
              </a: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832888" y="2477529"/>
              <a:ext cx="109853" cy="9468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0" y="1669015"/>
              <a:ext cx="941742" cy="80851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645138" y="2370143"/>
              <a:ext cx="109853" cy="9468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620836" y="1666433"/>
              <a:ext cx="941742" cy="80851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1766691" y="1791654"/>
              <a:ext cx="650032" cy="558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600" rIns="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endParaRPr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268970" y="2365839"/>
              <a:ext cx="109853" cy="9468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241652" y="787512"/>
              <a:ext cx="941742" cy="80851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448791" y="1432737"/>
              <a:ext cx="109853" cy="9468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810418" y="1222040"/>
              <a:ext cx="941742" cy="80851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956273" y="1347261"/>
              <a:ext cx="650032" cy="558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600" rIns="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2. Bio-mimicking smart designed biomaterials</a:t>
              </a: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455556" y="1237320"/>
              <a:ext cx="109853" cy="9468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1620836" y="772483"/>
              <a:ext cx="941742" cy="80851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647300" y="1130795"/>
              <a:ext cx="109853" cy="9468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2430754" y="1220319"/>
              <a:ext cx="941742" cy="80851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 txBox="1"/>
            <p:nvPr/>
          </p:nvSpPr>
          <p:spPr>
            <a:xfrm>
              <a:off x="2576609" y="1345540"/>
              <a:ext cx="650032" cy="558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600" rIns="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1. Designing devices for novel application in diabetes, musculo-skeletal diseases</a:t>
              </a: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245667" y="1578630"/>
              <a:ext cx="109853" cy="9468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3241173" y="1674825"/>
              <a:ext cx="941742" cy="80851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424927" y="1689459"/>
              <a:ext cx="109853" cy="9468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423523" y="2100134"/>
              <a:ext cx="941742" cy="808514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2569378" y="2225355"/>
              <a:ext cx="650032" cy="558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600" rIns="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4. Microfluidic chips simulating physiology stem cell culture and drug testing </a:t>
              </a: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2629050" y="2161699"/>
              <a:ext cx="109853" cy="9468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1636133" y="2545974"/>
              <a:ext cx="941742" cy="808514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848093" y="2646410"/>
              <a:ext cx="109853" cy="9468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8" name="Google Shape;198;p5" descr="A logo with text and orange book&#10;&#10;Description automatically generated with medium confide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201423" y="585259"/>
            <a:ext cx="779428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"/>
          <p:cNvSpPr txBox="1">
            <a:spLocks noGrp="1"/>
          </p:cNvSpPr>
          <p:nvPr>
            <p:ph type="title"/>
          </p:nvPr>
        </p:nvSpPr>
        <p:spPr>
          <a:xfrm>
            <a:off x="1369265" y="416734"/>
            <a:ext cx="7014480" cy="46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000"/>
              <a:t>Nano Medicine &amp; Regenerative Medicine (eNARM Lab)</a:t>
            </a:r>
            <a:br>
              <a:rPr lang="en-US"/>
            </a:br>
            <a:endParaRPr/>
          </a:p>
        </p:txBody>
      </p:sp>
      <p:sp>
        <p:nvSpPr>
          <p:cNvPr id="204" name="Google Shape;204;p6"/>
          <p:cNvSpPr txBox="1">
            <a:spLocks noGrp="1"/>
          </p:cNvSpPr>
          <p:nvPr>
            <p:ph type="body" idx="1"/>
          </p:nvPr>
        </p:nvSpPr>
        <p:spPr>
          <a:xfrm>
            <a:off x="-102300" y="780322"/>
            <a:ext cx="4265652" cy="436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 b="1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Regenerative Medicine: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Heart Tissue Regeneration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Chronic Wound Healing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Cartilage Regeneration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Periodontal Regeneration 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Stem Cell and Delivery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3D Organoid for Drug/disease model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 b="1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Nanomedicine 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Cancer Stem Cell Therapeutics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Immunoengineering and Therapy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Affordable Vaccine Platform (Microneedle)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Protein Delivery and Therapeutics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mRNA Delivery and Therapeutics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▪"/>
            </a:pPr>
            <a:r>
              <a:rPr lang="en-US" b="1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Cell-Materials Interactions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Nanotoxicity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Noto Sans Symbols"/>
              <a:buChar char="❑"/>
            </a:pPr>
            <a:r>
              <a:rPr lang="en-US" sz="1200">
                <a:solidFill>
                  <a:srgbClr val="0070C0"/>
                </a:solidFill>
                <a:latin typeface="Raleway"/>
                <a:ea typeface="Raleway"/>
                <a:cs typeface="Raleway"/>
                <a:sym typeface="Raleway"/>
              </a:rPr>
              <a:t>Stem Cell-Biomaterials Interaction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Raleway"/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5" name="Google Shape;205;p6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6" name="Google Shape;20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2361" y="463151"/>
            <a:ext cx="671639" cy="65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3065" y="1032572"/>
            <a:ext cx="5600967" cy="4014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"/>
          <p:cNvSpPr txBox="1">
            <a:spLocks noGrp="1"/>
          </p:cNvSpPr>
          <p:nvPr>
            <p:ph type="title"/>
          </p:nvPr>
        </p:nvSpPr>
        <p:spPr>
          <a:xfrm>
            <a:off x="372002" y="587134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Computational Neurosciences</a:t>
            </a:r>
            <a:br>
              <a:rPr lang="en-US"/>
            </a:br>
            <a:endParaRPr/>
          </a:p>
        </p:txBody>
      </p:sp>
      <p:sp>
        <p:nvSpPr>
          <p:cNvPr id="213" name="Google Shape;213;p7"/>
          <p:cNvSpPr txBox="1">
            <a:spLocks noGrp="1"/>
          </p:cNvSpPr>
          <p:nvPr>
            <p:ph type="body" idx="1"/>
          </p:nvPr>
        </p:nvSpPr>
        <p:spPr>
          <a:xfrm>
            <a:off x="414484" y="1318651"/>
            <a:ext cx="2886585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>
                <a:latin typeface="Lato Black"/>
                <a:ea typeface="Lato Black"/>
                <a:cs typeface="Lato Black"/>
                <a:sym typeface="Lato Black"/>
              </a:rPr>
              <a:t>Dr. Mohan Raghavan</a:t>
            </a:r>
            <a:endParaRPr>
              <a:latin typeface="Lato Black"/>
              <a:ea typeface="Lato Black"/>
              <a:cs typeface="Lato Black"/>
              <a:sym typeface="Lato Black"/>
            </a:endParaRPr>
          </a:p>
          <a:p>
            <a:pPr marL="14605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Spine Labs is focused on developing platform technologies around Neural simulation of human motor circuitry and afferent fibres. We use these simulation based technologies for advancing</a:t>
            </a:r>
            <a:endParaRPr/>
          </a:p>
          <a:p>
            <a:pPr marL="457200" lvl="0" indent="-31115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Clinical Practice &amp; Medical device development</a:t>
            </a:r>
            <a:endParaRPr/>
          </a:p>
          <a:p>
            <a:pPr marL="457200" lvl="0" indent="-31115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Robotics and Neuromorphic technologies</a:t>
            </a:r>
            <a:endParaRPr/>
          </a:p>
          <a:p>
            <a:pPr marL="457200" lvl="0" indent="-31115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Basic science and Education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endParaRPr/>
          </a:p>
        </p:txBody>
      </p:sp>
      <p:sp>
        <p:nvSpPr>
          <p:cNvPr id="214" name="Google Shape;214;p7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5" name="Google Shape;215;p7"/>
          <p:cNvSpPr txBox="1"/>
          <p:nvPr/>
        </p:nvSpPr>
        <p:spPr>
          <a:xfrm>
            <a:off x="7844333" y="2652050"/>
            <a:ext cx="11475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Lab website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6" name="Google Shape;21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2596" y="1460550"/>
            <a:ext cx="1238475" cy="114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7"/>
          <p:cNvSpPr txBox="1"/>
          <p:nvPr/>
        </p:nvSpPr>
        <p:spPr>
          <a:xfrm>
            <a:off x="138825" y="4239765"/>
            <a:ext cx="3244454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Note: Candidates with a background in programming, mechanical engg or any other quantitative sciences are preferred!!</a:t>
            </a:r>
            <a:endParaRPr sz="1100" b="0" i="0" u="none" strike="noStrike" cap="none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8" name="Google Shape;21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0181" y="1460551"/>
            <a:ext cx="4385040" cy="315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7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7" descr="A logo with text and orange book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01423" y="585259"/>
            <a:ext cx="779428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"/>
          <p:cNvSpPr txBox="1">
            <a:spLocks noGrp="1"/>
          </p:cNvSpPr>
          <p:nvPr>
            <p:ph type="title"/>
          </p:nvPr>
        </p:nvSpPr>
        <p:spPr>
          <a:xfrm>
            <a:off x="430193" y="612041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Bio-nanotechnology and Nanomedicine</a:t>
            </a:r>
            <a:br>
              <a:rPr lang="en-US"/>
            </a:b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sp>
        <p:nvSpPr>
          <p:cNvPr id="226" name="Google Shape;226;p8"/>
          <p:cNvSpPr txBox="1">
            <a:spLocks noGrp="1"/>
          </p:cNvSpPr>
          <p:nvPr>
            <p:ph type="body" idx="1"/>
          </p:nvPr>
        </p:nvSpPr>
        <p:spPr>
          <a:xfrm>
            <a:off x="123979" y="1348439"/>
            <a:ext cx="3510041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>
                <a:latin typeface="Lato Black"/>
                <a:ea typeface="Lato Black"/>
                <a:cs typeface="Lato Black"/>
                <a:sym typeface="Lato Black"/>
              </a:rPr>
              <a:t>Dr. Aravind Kumar Rengan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>
              <a:latin typeface="Lato Black"/>
              <a:ea typeface="Lato Black"/>
              <a:cs typeface="Lato Black"/>
              <a:sym typeface="Lato Black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Cancer Nanotechnology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Nanotoxicology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Nano-Biomaterials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Triggered/Targeted Drug Delivery 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Anti-microbial nano-therapeutics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Theranostic applications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7" name="Google Shape;227;p8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8" name="Google Shape;228;p8"/>
          <p:cNvSpPr txBox="1"/>
          <p:nvPr/>
        </p:nvSpPr>
        <p:spPr>
          <a:xfrm>
            <a:off x="7766223" y="2674757"/>
            <a:ext cx="11475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Lab website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9" name="Google Shape;22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2502" y="1501492"/>
            <a:ext cx="1044245" cy="116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208" y="4046926"/>
            <a:ext cx="1356211" cy="9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4363" y="4037076"/>
            <a:ext cx="1102825" cy="9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09150" y="4037077"/>
            <a:ext cx="990475" cy="9495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64062" y="3967220"/>
            <a:ext cx="1183150" cy="10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40337" y="4005902"/>
            <a:ext cx="1923726" cy="101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0">
            <a:alphaModFix/>
          </a:blip>
          <a:srcRect l="19626" t="19166" b="-1"/>
          <a:stretch/>
        </p:blipFill>
        <p:spPr>
          <a:xfrm>
            <a:off x="7541579" y="2971716"/>
            <a:ext cx="1596788" cy="202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70730" y="1933025"/>
            <a:ext cx="949654" cy="181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39071" y="1933025"/>
            <a:ext cx="934562" cy="181193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8"/>
          <p:cNvSpPr txBox="1"/>
          <p:nvPr/>
        </p:nvSpPr>
        <p:spPr>
          <a:xfrm>
            <a:off x="4572000" y="1597985"/>
            <a:ext cx="21723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Targeted  Nano Theranostics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36245" y="1934533"/>
            <a:ext cx="1923726" cy="181042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8"/>
          <p:cNvSpPr txBox="1"/>
          <p:nvPr/>
        </p:nvSpPr>
        <p:spPr>
          <a:xfrm>
            <a:off x="5669932" y="3514884"/>
            <a:ext cx="64152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</a:t>
            </a:r>
            <a:endParaRPr/>
          </a:p>
        </p:txBody>
      </p:sp>
      <p:sp>
        <p:nvSpPr>
          <p:cNvPr id="241" name="Google Shape;241;p8"/>
          <p:cNvSpPr txBox="1"/>
          <p:nvPr/>
        </p:nvSpPr>
        <p:spPr>
          <a:xfrm>
            <a:off x="6611516" y="3514884"/>
            <a:ext cx="93006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NPs Treated</a:t>
            </a:r>
            <a:endParaRPr/>
          </a:p>
        </p:txBody>
      </p:sp>
      <p:pic>
        <p:nvPicPr>
          <p:cNvPr id="242" name="Google Shape;242;p8" descr="A logo with text and orange book&#10;&#10;Description automatically generated with medium confidenc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201423" y="585259"/>
            <a:ext cx="779428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"/>
          <p:cNvSpPr txBox="1">
            <a:spLocks noGrp="1"/>
          </p:cNvSpPr>
          <p:nvPr>
            <p:ph type="title"/>
          </p:nvPr>
        </p:nvSpPr>
        <p:spPr>
          <a:xfrm>
            <a:off x="338751" y="59544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Biofabrication and Tissue Engineering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sp>
        <p:nvSpPr>
          <p:cNvPr id="248" name="Google Shape;248;p9"/>
          <p:cNvSpPr txBox="1">
            <a:spLocks noGrp="1"/>
          </p:cNvSpPr>
          <p:nvPr>
            <p:ph type="body" idx="1"/>
          </p:nvPr>
        </p:nvSpPr>
        <p:spPr>
          <a:xfrm>
            <a:off x="391683" y="1236174"/>
            <a:ext cx="7606880" cy="1604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3838" lvl="0" indent="-2174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>
                <a:latin typeface="Lato Black"/>
                <a:ea typeface="Lato Black"/>
                <a:cs typeface="Lato Black"/>
                <a:sym typeface="Lato Black"/>
              </a:rPr>
              <a:t>Dr. Falguni Pati</a:t>
            </a:r>
            <a:endParaRPr>
              <a:latin typeface="Lato Black"/>
              <a:ea typeface="Lato Black"/>
              <a:cs typeface="Lato Black"/>
              <a:sym typeface="Lato Black"/>
            </a:endParaRPr>
          </a:p>
          <a:p>
            <a:pPr marL="223838" lvl="0" indent="-2174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3D bioprinting of tissue/organ constructs for tissue engineering and regenerative medicine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223838" lvl="0" indent="-2174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 i="1">
                <a:latin typeface="Raleway"/>
                <a:ea typeface="Raleway"/>
                <a:cs typeface="Raleway"/>
                <a:sym typeface="Raleway"/>
              </a:rPr>
              <a:t>In vitro </a:t>
            </a:r>
            <a:r>
              <a:rPr lang="en-US">
                <a:latin typeface="Raleway"/>
                <a:ea typeface="Raleway"/>
                <a:cs typeface="Raleway"/>
                <a:sym typeface="Raleway"/>
              </a:rPr>
              <a:t>tissue/organ models for fundamental study and drug/toxicity testing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223838" lvl="0" indent="-2174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Development of novel bioprintable biomaterial and bioink formulation</a:t>
            </a:r>
            <a:endParaRPr/>
          </a:p>
          <a:p>
            <a:pPr marL="223838" lvl="0" indent="-2174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3D cell and tissue printing for personalized medicine</a:t>
            </a:r>
            <a:endParaRPr/>
          </a:p>
          <a:p>
            <a:pPr marL="223838" lvl="0" indent="-2174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●"/>
            </a:pPr>
            <a:r>
              <a:rPr lang="en-US">
                <a:latin typeface="Raleway"/>
                <a:ea typeface="Raleway"/>
                <a:cs typeface="Raleway"/>
                <a:sym typeface="Raleway"/>
              </a:rPr>
              <a:t>3D printed customized and personalized orthosis and prosthesis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SzPts val="1300"/>
              <a:buNone/>
            </a:pPr>
            <a:endParaRPr/>
          </a:p>
        </p:txBody>
      </p:sp>
      <p:sp>
        <p:nvSpPr>
          <p:cNvPr id="249" name="Google Shape;249;p9"/>
          <p:cNvSpPr txBox="1"/>
          <p:nvPr/>
        </p:nvSpPr>
        <p:spPr>
          <a:xfrm>
            <a:off x="138825" y="70100"/>
            <a:ext cx="1379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BME@IITH</a:t>
            </a: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0" name="Google Shape;25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294" y="2962675"/>
            <a:ext cx="3554413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630" y="4142685"/>
            <a:ext cx="3807467" cy="66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783" y="3962972"/>
            <a:ext cx="1803567" cy="97846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9"/>
          <p:cNvSpPr/>
          <p:nvPr/>
        </p:nvSpPr>
        <p:spPr>
          <a:xfrm>
            <a:off x="338751" y="3803578"/>
            <a:ext cx="366067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Tissue/Organ-derived bioink for 3D bioprinting</a:t>
            </a:r>
            <a:endParaRPr sz="3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9"/>
          <p:cNvSpPr/>
          <p:nvPr/>
        </p:nvSpPr>
        <p:spPr>
          <a:xfrm>
            <a:off x="215798" y="4872162"/>
            <a:ext cx="557809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CAD Model and 3D printed structures of next generation miniature bioreactor</a:t>
            </a:r>
            <a:endParaRPr sz="3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89862" y="2967968"/>
            <a:ext cx="3229912" cy="215327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9"/>
          <p:cNvSpPr/>
          <p:nvPr/>
        </p:nvSpPr>
        <p:spPr>
          <a:xfrm>
            <a:off x="6251919" y="4905001"/>
            <a:ext cx="270749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3D Bioprinting facility at Biofab lab</a:t>
            </a:r>
            <a:endParaRPr sz="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9" descr="Picture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15713" y="2962675"/>
            <a:ext cx="1884003" cy="101556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9"/>
          <p:cNvSpPr txBox="1"/>
          <p:nvPr/>
        </p:nvSpPr>
        <p:spPr>
          <a:xfrm>
            <a:off x="7798039" y="2615609"/>
            <a:ext cx="11475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Lab website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9" name="Google Shape;259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37915" y="1472447"/>
            <a:ext cx="974743" cy="119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9" descr="A logo with text and orange book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01423" y="585259"/>
            <a:ext cx="779428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1092</Words>
  <Application>Microsoft Office PowerPoint</Application>
  <PresentationFormat>On-screen Show (16:9)</PresentationFormat>
  <Paragraphs>189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</vt:lpstr>
      <vt:lpstr>Lato</vt:lpstr>
      <vt:lpstr>Arial</vt:lpstr>
      <vt:lpstr>Noto Sans Symbols</vt:lpstr>
      <vt:lpstr>Raleway</vt:lpstr>
      <vt:lpstr>Lato Black</vt:lpstr>
      <vt:lpstr>Times New Roman</vt:lpstr>
      <vt:lpstr>Streamline</vt:lpstr>
      <vt:lpstr>1_Streamline</vt:lpstr>
      <vt:lpstr>Biomedical Engineering</vt:lpstr>
      <vt:lpstr>PhD Admissions @ Biomedical Engineering </vt:lpstr>
      <vt:lpstr>Biomedical imaging</vt:lpstr>
      <vt:lpstr>Biomicrofluidics and Biomechanics</vt:lpstr>
      <vt:lpstr>Regenerative Medicine &amp; Stem Cell (RMS)</vt:lpstr>
      <vt:lpstr>Nano Medicine &amp; Regenerative Medicine (eNARM Lab) </vt:lpstr>
      <vt:lpstr>Computational Neurosciences </vt:lpstr>
      <vt:lpstr>Bio-nanotechnology and Nanomedicine  </vt:lpstr>
      <vt:lpstr>Biofabrication and Tissue Engineering   </vt:lpstr>
      <vt:lpstr>Neurotechnology and Neuroscience   </vt:lpstr>
      <vt:lpstr>Computational Bioengineering </vt:lpstr>
      <vt:lpstr>Ultrasound Imaging &amp; Therapeutics</vt:lpstr>
      <vt:lpstr>Medical Informatics &amp; Digital Health</vt:lpstr>
      <vt:lpstr>Magnetic Resonance Imaging</vt:lpstr>
      <vt:lpstr>Eligibility criteria   </vt:lpstr>
      <vt:lpstr>General information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Lenovo</dc:creator>
  <cp:lastModifiedBy>Jaladhar Neelavalli</cp:lastModifiedBy>
  <cp:revision>1</cp:revision>
  <dcterms:modified xsi:type="dcterms:W3CDTF">2024-09-02T08:32:53Z</dcterms:modified>
</cp:coreProperties>
</file>