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7" r:id="rId2"/>
    <p:sldId id="279" r:id="rId3"/>
    <p:sldId id="298" r:id="rId4"/>
    <p:sldId id="272" r:id="rId5"/>
    <p:sldId id="289" r:id="rId6"/>
    <p:sldId id="290" r:id="rId7"/>
    <p:sldId id="291" r:id="rId8"/>
    <p:sldId id="292" r:id="rId9"/>
    <p:sldId id="302" r:id="rId10"/>
    <p:sldId id="303" r:id="rId11"/>
    <p:sldId id="305"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3"/>
    <a:srgbClr val="0432FF"/>
    <a:srgbClr val="5585C0"/>
    <a:srgbClr val="F89646"/>
    <a:srgbClr val="8063A2"/>
    <a:srgbClr val="BE4E4C"/>
    <a:srgbClr val="F08B48"/>
    <a:srgbClr val="ACCF97"/>
    <a:srgbClr val="9BBB58"/>
    <a:srgbClr val="4BA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0" autoAdjust="0"/>
    <p:restoredTop sz="94854" autoAdjust="0"/>
  </p:normalViewPr>
  <p:slideViewPr>
    <p:cSldViewPr snapToGrid="0">
      <p:cViewPr varScale="1">
        <p:scale>
          <a:sx n="60" d="100"/>
          <a:sy n="60" d="100"/>
        </p:scale>
        <p:origin x="1120" y="48"/>
      </p:cViewPr>
      <p:guideLst/>
    </p:cSldViewPr>
  </p:slideViewPr>
  <p:notesTextViewPr>
    <p:cViewPr>
      <p:scale>
        <a:sx n="1" d="1"/>
        <a:sy n="1" d="1"/>
      </p:scale>
      <p:origin x="0" y="0"/>
    </p:cViewPr>
  </p:notesTextViewPr>
  <p:sorterViewPr>
    <p:cViewPr>
      <p:scale>
        <a:sx n="100" d="100"/>
        <a:sy n="100" d="100"/>
      </p:scale>
      <p:origin x="0" y="-2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22806-705F-452A-B945-40212D04B3FD}" type="datetimeFigureOut">
              <a:rPr lang="en-IN" smtClean="0"/>
              <a:t>30-08-2024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96FA9-49D8-426D-9323-CAD4F0087DE7}" type="slidenum">
              <a:rPr lang="en-IN" smtClean="0"/>
              <a:t>‹#›</a:t>
            </a:fld>
            <a:endParaRPr lang="en-IN"/>
          </a:p>
        </p:txBody>
      </p:sp>
    </p:spTree>
    <p:extLst>
      <p:ext uri="{BB962C8B-B14F-4D97-AF65-F5344CB8AC3E}">
        <p14:creationId xmlns:p14="http://schemas.microsoft.com/office/powerpoint/2010/main" val="269966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8DEB-C60A-49C5-BCA8-F1F07F5CDE21}"/>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ea typeface="Verdana" panose="020B0604030504040204" pitchFamily="34" charset="0"/>
              </a:defRPr>
            </a:lvl1pPr>
          </a:lstStyle>
          <a:p>
            <a:r>
              <a:rPr lang="en-US"/>
              <a:t>Click to edit Master title style</a:t>
            </a:r>
            <a:endParaRPr lang="en-IN"/>
          </a:p>
        </p:txBody>
      </p:sp>
      <p:sp>
        <p:nvSpPr>
          <p:cNvPr id="3" name="Subtitle 2">
            <a:extLst>
              <a:ext uri="{FF2B5EF4-FFF2-40B4-BE49-F238E27FC236}">
                <a16:creationId xmlns:a16="http://schemas.microsoft.com/office/drawing/2014/main" id="{59663798-CF29-4B9B-A806-9B51B5824B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83602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0035-8A4D-4260-9D70-3F61D661ABC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DA0EC92-B7DD-42EE-AD56-02FFE48C50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7314819-1DDD-4083-BF81-C8AA7D9A4DDA}"/>
              </a:ext>
            </a:extLst>
          </p:cNvPr>
          <p:cNvSpPr>
            <a:spLocks noGrp="1"/>
          </p:cNvSpPr>
          <p:nvPr>
            <p:ph type="dt" sz="half" idx="10"/>
          </p:nvPr>
        </p:nvSpPr>
        <p:spPr>
          <a:xfrm>
            <a:off x="838200" y="6356350"/>
            <a:ext cx="2743200" cy="365125"/>
          </a:xfrm>
          <a:prstGeom prst="rect">
            <a:avLst/>
          </a:prstGeom>
        </p:spPr>
        <p:txBody>
          <a:bodyPr/>
          <a:lstStyle/>
          <a:p>
            <a:r>
              <a:rPr lang="en-US"/>
              <a:t>23-02-2021</a:t>
            </a:r>
            <a:endParaRPr lang="en-IN"/>
          </a:p>
        </p:txBody>
      </p:sp>
      <p:sp>
        <p:nvSpPr>
          <p:cNvPr id="5" name="Footer Placeholder 4">
            <a:extLst>
              <a:ext uri="{FF2B5EF4-FFF2-40B4-BE49-F238E27FC236}">
                <a16:creationId xmlns:a16="http://schemas.microsoft.com/office/drawing/2014/main" id="{C0EAA6AA-89FC-46CE-B0DA-6806AA067D83}"/>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D8F2371A-3A24-420C-B55C-B830643A7342}"/>
              </a:ext>
            </a:extLst>
          </p:cNvPr>
          <p:cNvSpPr>
            <a:spLocks noGrp="1"/>
          </p:cNvSpPr>
          <p:nvPr>
            <p:ph type="sldNum" sz="quarter" idx="12"/>
          </p:nvPr>
        </p:nvSpPr>
        <p:spPr>
          <a:xfrm>
            <a:off x="8610600" y="6356350"/>
            <a:ext cx="2743200" cy="365125"/>
          </a:xfrm>
          <a:prstGeom prst="rect">
            <a:avLst/>
          </a:prstGeom>
        </p:spPr>
        <p:txBody>
          <a:bodyPr/>
          <a:lstStyle/>
          <a:p>
            <a:fld id="{D5DA3FC6-A2C5-4646-A41C-50F7BDBC2588}" type="slidenum">
              <a:rPr lang="en-IN" smtClean="0"/>
              <a:t>‹#›</a:t>
            </a:fld>
            <a:endParaRPr lang="en-IN"/>
          </a:p>
        </p:txBody>
      </p:sp>
    </p:spTree>
    <p:extLst>
      <p:ext uri="{BB962C8B-B14F-4D97-AF65-F5344CB8AC3E}">
        <p14:creationId xmlns:p14="http://schemas.microsoft.com/office/powerpoint/2010/main" val="405688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AAED05-7460-457C-8208-6F56382FB1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739E5E1-EB9C-44F1-B879-4DE2692E56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D631D9-7337-4396-87E6-5D9687953A29}"/>
              </a:ext>
            </a:extLst>
          </p:cNvPr>
          <p:cNvSpPr>
            <a:spLocks noGrp="1"/>
          </p:cNvSpPr>
          <p:nvPr>
            <p:ph type="dt" sz="half" idx="10"/>
          </p:nvPr>
        </p:nvSpPr>
        <p:spPr>
          <a:xfrm>
            <a:off x="838200" y="6356350"/>
            <a:ext cx="2743200" cy="365125"/>
          </a:xfrm>
          <a:prstGeom prst="rect">
            <a:avLst/>
          </a:prstGeom>
        </p:spPr>
        <p:txBody>
          <a:bodyPr/>
          <a:lstStyle/>
          <a:p>
            <a:r>
              <a:rPr lang="en-US"/>
              <a:t>23-02-2021</a:t>
            </a:r>
            <a:endParaRPr lang="en-IN"/>
          </a:p>
        </p:txBody>
      </p:sp>
      <p:sp>
        <p:nvSpPr>
          <p:cNvPr id="5" name="Footer Placeholder 4">
            <a:extLst>
              <a:ext uri="{FF2B5EF4-FFF2-40B4-BE49-F238E27FC236}">
                <a16:creationId xmlns:a16="http://schemas.microsoft.com/office/drawing/2014/main" id="{B2E7BF04-4C50-44C6-97AD-5376E1D1935A}"/>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E75313AA-2B60-4A1A-9977-947FD87745E4}"/>
              </a:ext>
            </a:extLst>
          </p:cNvPr>
          <p:cNvSpPr>
            <a:spLocks noGrp="1"/>
          </p:cNvSpPr>
          <p:nvPr>
            <p:ph type="sldNum" sz="quarter" idx="12"/>
          </p:nvPr>
        </p:nvSpPr>
        <p:spPr>
          <a:xfrm>
            <a:off x="8610600" y="6356350"/>
            <a:ext cx="2743200" cy="365125"/>
          </a:xfrm>
          <a:prstGeom prst="rect">
            <a:avLst/>
          </a:prstGeom>
        </p:spPr>
        <p:txBody>
          <a:bodyPr/>
          <a:lstStyle/>
          <a:p>
            <a:fld id="{D5DA3FC6-A2C5-4646-A41C-50F7BDBC2588}" type="slidenum">
              <a:rPr lang="en-IN" smtClean="0"/>
              <a:t>‹#›</a:t>
            </a:fld>
            <a:endParaRPr lang="en-IN"/>
          </a:p>
        </p:txBody>
      </p:sp>
    </p:spTree>
    <p:extLst>
      <p:ext uri="{BB962C8B-B14F-4D97-AF65-F5344CB8AC3E}">
        <p14:creationId xmlns:p14="http://schemas.microsoft.com/office/powerpoint/2010/main" val="296523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6F4A-8B8B-4A30-A37B-76C32477E032}"/>
              </a:ext>
            </a:extLst>
          </p:cNvPr>
          <p:cNvSpPr>
            <a:spLocks noGrp="1"/>
          </p:cNvSpPr>
          <p:nvPr>
            <p:ph type="title"/>
          </p:nvPr>
        </p:nvSpPr>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7713F004-72D6-47DD-B07E-25E85B47BF98}"/>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67723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5DB-712B-4BCF-8913-E5CCD7FD965C}"/>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ea typeface="Verdana" panose="020B0604030504040204" pitchFamily="34" charset="0"/>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E87FAE8A-DFC7-4B46-8550-E78771F6E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2655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3120E-C3C2-48C5-8DAB-5E75AB229ED4}"/>
              </a:ext>
            </a:extLst>
          </p:cNvPr>
          <p:cNvSpPr>
            <a:spLocks noGrp="1"/>
          </p:cNvSpPr>
          <p:nvPr>
            <p:ph type="title"/>
          </p:nvPr>
        </p:nvSpPr>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8635BC11-03F5-4922-8ADA-A7B49C2E175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a:extLst>
              <a:ext uri="{FF2B5EF4-FFF2-40B4-BE49-F238E27FC236}">
                <a16:creationId xmlns:a16="http://schemas.microsoft.com/office/drawing/2014/main" id="{1D06D592-EE52-4722-A663-D36DDB4E64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95790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0C0F-3A77-49E5-B5D0-B48AEF96E385}"/>
              </a:ext>
            </a:extLst>
          </p:cNvPr>
          <p:cNvSpPr>
            <a:spLocks noGrp="1"/>
          </p:cNvSpPr>
          <p:nvPr>
            <p:ph type="title"/>
          </p:nvPr>
        </p:nvSpPr>
        <p:spPr>
          <a:xfrm>
            <a:off x="839788" y="365125"/>
            <a:ext cx="10515600" cy="1325563"/>
          </a:xfrm>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504FCF7F-59FF-4406-81B5-6698745AF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FD893-3942-4667-890B-0090892B91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E9164CE-4E2B-4934-B8C4-68D29FC71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8D96A-2B3D-40A5-A631-C74B16905A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3225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37ED-3320-4F41-A3AA-6DBE86E8DF08}"/>
              </a:ext>
            </a:extLst>
          </p:cNvPr>
          <p:cNvSpPr>
            <a:spLocks noGrp="1"/>
          </p:cNvSpPr>
          <p:nvPr>
            <p:ph type="title"/>
          </p:nvPr>
        </p:nvSpPr>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endParaRPr lang="en-IN" dirty="0"/>
          </a:p>
        </p:txBody>
      </p:sp>
    </p:spTree>
    <p:extLst>
      <p:ext uri="{BB962C8B-B14F-4D97-AF65-F5344CB8AC3E}">
        <p14:creationId xmlns:p14="http://schemas.microsoft.com/office/powerpoint/2010/main" val="288887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76C7C-23A7-41B8-AD70-E6754B92E28B}"/>
              </a:ext>
            </a:extLst>
          </p:cNvPr>
          <p:cNvSpPr>
            <a:spLocks noGrp="1"/>
          </p:cNvSpPr>
          <p:nvPr>
            <p:ph type="dt" sz="half" idx="10"/>
          </p:nvPr>
        </p:nvSpPr>
        <p:spPr>
          <a:xfrm>
            <a:off x="838200" y="6356350"/>
            <a:ext cx="2743200" cy="365125"/>
          </a:xfrm>
          <a:prstGeom prst="rect">
            <a:avLst/>
          </a:prstGeom>
        </p:spPr>
        <p:txBody>
          <a:bodyPr/>
          <a:lstStyle/>
          <a:p>
            <a:r>
              <a:rPr lang="en-US"/>
              <a:t>23-02-2021</a:t>
            </a:r>
            <a:endParaRPr lang="en-IN"/>
          </a:p>
        </p:txBody>
      </p:sp>
      <p:sp>
        <p:nvSpPr>
          <p:cNvPr id="3" name="Footer Placeholder 2">
            <a:extLst>
              <a:ext uri="{FF2B5EF4-FFF2-40B4-BE49-F238E27FC236}">
                <a16:creationId xmlns:a16="http://schemas.microsoft.com/office/drawing/2014/main" id="{A4A7830A-1371-4683-8875-94A26F97C05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7C494622-BDB6-4AC7-97CB-C615C962A16C}"/>
              </a:ext>
            </a:extLst>
          </p:cNvPr>
          <p:cNvSpPr>
            <a:spLocks noGrp="1"/>
          </p:cNvSpPr>
          <p:nvPr>
            <p:ph type="sldNum" sz="quarter" idx="12"/>
          </p:nvPr>
        </p:nvSpPr>
        <p:spPr>
          <a:xfrm>
            <a:off x="8610600" y="6356350"/>
            <a:ext cx="2743200" cy="365125"/>
          </a:xfrm>
          <a:prstGeom prst="rect">
            <a:avLst/>
          </a:prstGeom>
        </p:spPr>
        <p:txBody>
          <a:bodyPr/>
          <a:lstStyle/>
          <a:p>
            <a:fld id="{D5DA3FC6-A2C5-4646-A41C-50F7BDBC2588}" type="slidenum">
              <a:rPr lang="en-IN" smtClean="0"/>
              <a:t>‹#›</a:t>
            </a:fld>
            <a:endParaRPr lang="en-IN"/>
          </a:p>
        </p:txBody>
      </p:sp>
    </p:spTree>
    <p:extLst>
      <p:ext uri="{BB962C8B-B14F-4D97-AF65-F5344CB8AC3E}">
        <p14:creationId xmlns:p14="http://schemas.microsoft.com/office/powerpoint/2010/main" val="321818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189E-3B31-4E8B-9564-97C11726B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29E12F8-4E7C-4EFB-A4F9-B7D8E095C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F9985D0-227B-4454-ABE3-9B48F741E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B2F04A-AC7C-4D84-8FD0-4B959DA7A21F}"/>
              </a:ext>
            </a:extLst>
          </p:cNvPr>
          <p:cNvSpPr>
            <a:spLocks noGrp="1"/>
          </p:cNvSpPr>
          <p:nvPr>
            <p:ph type="dt" sz="half" idx="10"/>
          </p:nvPr>
        </p:nvSpPr>
        <p:spPr>
          <a:xfrm>
            <a:off x="838200" y="6356350"/>
            <a:ext cx="2743200" cy="365125"/>
          </a:xfrm>
          <a:prstGeom prst="rect">
            <a:avLst/>
          </a:prstGeom>
        </p:spPr>
        <p:txBody>
          <a:bodyPr/>
          <a:lstStyle/>
          <a:p>
            <a:r>
              <a:rPr lang="en-US"/>
              <a:t>23-02-2021</a:t>
            </a:r>
            <a:endParaRPr lang="en-IN"/>
          </a:p>
        </p:txBody>
      </p:sp>
      <p:sp>
        <p:nvSpPr>
          <p:cNvPr id="6" name="Footer Placeholder 5">
            <a:extLst>
              <a:ext uri="{FF2B5EF4-FFF2-40B4-BE49-F238E27FC236}">
                <a16:creationId xmlns:a16="http://schemas.microsoft.com/office/drawing/2014/main" id="{6AF539F3-9963-4C1E-A28F-4E4FBFD77689}"/>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FBAB0BDB-0962-432B-81AA-EA1974C1E88F}"/>
              </a:ext>
            </a:extLst>
          </p:cNvPr>
          <p:cNvSpPr>
            <a:spLocks noGrp="1"/>
          </p:cNvSpPr>
          <p:nvPr>
            <p:ph type="sldNum" sz="quarter" idx="12"/>
          </p:nvPr>
        </p:nvSpPr>
        <p:spPr>
          <a:xfrm>
            <a:off x="8610600" y="6356350"/>
            <a:ext cx="2743200" cy="365125"/>
          </a:xfrm>
          <a:prstGeom prst="rect">
            <a:avLst/>
          </a:prstGeom>
        </p:spPr>
        <p:txBody>
          <a:bodyPr/>
          <a:lstStyle/>
          <a:p>
            <a:fld id="{D5DA3FC6-A2C5-4646-A41C-50F7BDBC2588}" type="slidenum">
              <a:rPr lang="en-IN" smtClean="0"/>
              <a:t>‹#›</a:t>
            </a:fld>
            <a:endParaRPr lang="en-IN"/>
          </a:p>
        </p:txBody>
      </p:sp>
    </p:spTree>
    <p:extLst>
      <p:ext uri="{BB962C8B-B14F-4D97-AF65-F5344CB8AC3E}">
        <p14:creationId xmlns:p14="http://schemas.microsoft.com/office/powerpoint/2010/main" val="125996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FCEB-3369-41C5-A4D6-5D93046AE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88DA505-E7AA-47D2-9AE3-7906030A9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49AEBC7-5B5A-4273-A30F-A9CA43A86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592AF2-06C1-4DB1-BD03-F23FCAE3E15F}"/>
              </a:ext>
            </a:extLst>
          </p:cNvPr>
          <p:cNvSpPr>
            <a:spLocks noGrp="1"/>
          </p:cNvSpPr>
          <p:nvPr>
            <p:ph type="dt" sz="half" idx="10"/>
          </p:nvPr>
        </p:nvSpPr>
        <p:spPr>
          <a:xfrm>
            <a:off x="838200" y="6356350"/>
            <a:ext cx="2743200" cy="365125"/>
          </a:xfrm>
          <a:prstGeom prst="rect">
            <a:avLst/>
          </a:prstGeom>
        </p:spPr>
        <p:txBody>
          <a:bodyPr/>
          <a:lstStyle/>
          <a:p>
            <a:r>
              <a:rPr lang="en-US"/>
              <a:t>23-02-2021</a:t>
            </a:r>
            <a:endParaRPr lang="en-IN"/>
          </a:p>
        </p:txBody>
      </p:sp>
      <p:sp>
        <p:nvSpPr>
          <p:cNvPr id="6" name="Footer Placeholder 5">
            <a:extLst>
              <a:ext uri="{FF2B5EF4-FFF2-40B4-BE49-F238E27FC236}">
                <a16:creationId xmlns:a16="http://schemas.microsoft.com/office/drawing/2014/main" id="{D04D738D-8489-4975-BD78-E2BF5E8EEB10}"/>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2E0CC81A-0F40-4320-AACA-F5E9B3C57BD2}"/>
              </a:ext>
            </a:extLst>
          </p:cNvPr>
          <p:cNvSpPr>
            <a:spLocks noGrp="1"/>
          </p:cNvSpPr>
          <p:nvPr>
            <p:ph type="sldNum" sz="quarter" idx="12"/>
          </p:nvPr>
        </p:nvSpPr>
        <p:spPr>
          <a:xfrm>
            <a:off x="8610600" y="6356350"/>
            <a:ext cx="2743200" cy="365125"/>
          </a:xfrm>
          <a:prstGeom prst="rect">
            <a:avLst/>
          </a:prstGeom>
        </p:spPr>
        <p:txBody>
          <a:bodyPr/>
          <a:lstStyle/>
          <a:p>
            <a:fld id="{D5DA3FC6-A2C5-4646-A41C-50F7BDBC2588}" type="slidenum">
              <a:rPr lang="en-IN" smtClean="0"/>
              <a:t>‹#›</a:t>
            </a:fld>
            <a:endParaRPr lang="en-IN"/>
          </a:p>
        </p:txBody>
      </p:sp>
    </p:spTree>
    <p:extLst>
      <p:ext uri="{BB962C8B-B14F-4D97-AF65-F5344CB8AC3E}">
        <p14:creationId xmlns:p14="http://schemas.microsoft.com/office/powerpoint/2010/main" val="385429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EA1B1-D8C5-44F8-9002-752DA6D9517E}"/>
              </a:ext>
            </a:extLst>
          </p:cNvPr>
          <p:cNvSpPr>
            <a:spLocks noGrp="1"/>
          </p:cNvSpPr>
          <p:nvPr>
            <p:ph type="title"/>
          </p:nvPr>
        </p:nvSpPr>
        <p:spPr>
          <a:xfrm>
            <a:off x="838200" y="223804"/>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7E6597C1-5323-465C-B9D7-559A392A61DC}"/>
              </a:ext>
            </a:extLst>
          </p:cNvPr>
          <p:cNvSpPr>
            <a:spLocks noGrp="1"/>
          </p:cNvSpPr>
          <p:nvPr>
            <p:ph type="body" idx="1"/>
          </p:nvPr>
        </p:nvSpPr>
        <p:spPr>
          <a:xfrm>
            <a:off x="838200" y="1662545"/>
            <a:ext cx="10515600" cy="45144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31691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32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msme.iith.ac.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phd.admissions@msme.iith.ac.in" TargetMode="External"/><Relationship Id="rId1" Type="http://schemas.openxmlformats.org/officeDocument/2006/relationships/slideLayout" Target="../slideLayouts/slideLayout2.xml"/><Relationship Id="rId6" Type="http://schemas.openxmlformats.org/officeDocument/2006/relationships/hyperlink" Target="http://www.iith.ac.in/"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mailto:bsm@msme.iith.ac.in" TargetMode="External"/><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subhradeep@msme.iith.ac.in" TargetMode="External"/><Relationship Id="rId3" Type="http://schemas.openxmlformats.org/officeDocument/2006/relationships/hyperlink" Target="mailto:atuldeshpande@" TargetMode="External"/><Relationship Id="rId7" Type="http://schemas.openxmlformats.org/officeDocument/2006/relationships/hyperlink" Target="mailto:saswata@msme.iith.ac.in"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mailto:srkm@msme.iith.ac.in" TargetMode="External"/><Relationship Id="rId7" Type="http://schemas.openxmlformats.org/officeDocument/2006/relationships/hyperlink" Target="mailto:mchandrasekhar@"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10" Type="http://schemas.openxmlformats.org/officeDocument/2006/relationships/image" Target="../media/image23.jpeg"/><Relationship Id="rId4" Type="http://schemas.openxmlformats.org/officeDocument/2006/relationships/image" Target="../media/image19.png"/><Relationship Id="rId9" Type="http://schemas.openxmlformats.org/officeDocument/2006/relationships/hyperlink" Target="mailto:vaidyam@msme.iith.ac.i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anujgoyal@msme.iith.ac.in" TargetMode="External"/><Relationship Id="rId3" Type="http://schemas.openxmlformats.org/officeDocument/2006/relationships/hyperlink" Target="mailto:gsuresh@msme.iith.ac.in" TargetMode="External"/><Relationship Id="rId7" Type="http://schemas.openxmlformats.org/officeDocument/2006/relationships/hyperlink" Target="mailto:suresh@msme.iith.ac.in"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mailto:ashokk@msme.iith.ac.in" TargetMode="External"/><Relationship Id="rId10" Type="http://schemas.openxmlformats.org/officeDocument/2006/relationships/image" Target="../media/image28.jpg"/><Relationship Id="rId4" Type="http://schemas.openxmlformats.org/officeDocument/2006/relationships/image" Target="../media/image25.jp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picture containing indoor, grill&#10;&#10;Description automatically generated">
            <a:extLst>
              <a:ext uri="{FF2B5EF4-FFF2-40B4-BE49-F238E27FC236}">
                <a16:creationId xmlns:a16="http://schemas.microsoft.com/office/drawing/2014/main" id="{6B51E871-0BF9-4A58-BAFD-DAFF5AC6A2CE}"/>
              </a:ext>
            </a:extLst>
          </p:cNvPr>
          <p:cNvPicPr>
            <a:picLocks noChangeAspect="1"/>
          </p:cNvPicPr>
          <p:nvPr/>
        </p:nvPicPr>
        <p:blipFill rotWithShape="1">
          <a:blip r:embed="rId2"/>
          <a:srcRect r="5822"/>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5">
            <a:extLst>
              <a:ext uri="{FF2B5EF4-FFF2-40B4-BE49-F238E27FC236}">
                <a16:creationId xmlns:a16="http://schemas.microsoft.com/office/drawing/2014/main" id="{49672489-ACAB-4247-B224-FF4BB902E41A}"/>
              </a:ext>
            </a:extLst>
          </p:cNvPr>
          <p:cNvPicPr>
            <a:picLocks noChangeAspect="1"/>
          </p:cNvPicPr>
          <p:nvPr/>
        </p:nvPicPr>
        <p:blipFill rotWithShape="1">
          <a:blip r:embed="rId3"/>
          <a:srcRect l="32655" r="30774" b="-1"/>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6" name="Freeform: Shape 15">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981495-AF2A-42F2-9664-749A41C2B092}"/>
              </a:ext>
            </a:extLst>
          </p:cNvPr>
          <p:cNvSpPr>
            <a:spLocks noGrp="1"/>
          </p:cNvSpPr>
          <p:nvPr>
            <p:ph type="title"/>
          </p:nvPr>
        </p:nvSpPr>
        <p:spPr>
          <a:xfrm>
            <a:off x="213724" y="923152"/>
            <a:ext cx="3542585" cy="1325563"/>
          </a:xfrm>
        </p:spPr>
        <p:txBody>
          <a:bodyPr vert="horz" lIns="91440" tIns="45720" rIns="91440" bIns="45720" rtlCol="0" anchor="ctr">
            <a:noAutofit/>
          </a:bodyPr>
          <a:lstStyle/>
          <a:p>
            <a:r>
              <a:rPr lang="en-US" sz="3000" b="1" kern="1200" dirty="0">
                <a:latin typeface="+mj-lt"/>
              </a:rPr>
              <a:t>Ph.D. Admissions: </a:t>
            </a:r>
            <a:br>
              <a:rPr lang="en-US" sz="3000" b="1" dirty="0">
                <a:latin typeface="+mj-lt"/>
              </a:rPr>
            </a:br>
            <a:r>
              <a:rPr lang="en-US" sz="3000" b="1" kern="1200" dirty="0">
                <a:latin typeface="+mj-lt"/>
              </a:rPr>
              <a:t>October 2024</a:t>
            </a:r>
            <a:endParaRPr lang="en-US" sz="3000" b="1" kern="1200" dirty="0">
              <a:latin typeface="+mj-lt"/>
              <a:cs typeface="Calibri Light"/>
            </a:endParaRPr>
          </a:p>
        </p:txBody>
      </p:sp>
      <p:sp>
        <p:nvSpPr>
          <p:cNvPr id="20" name="Rectangle 19">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48C322F-AF25-41BD-B395-D12141E459D1}"/>
              </a:ext>
            </a:extLst>
          </p:cNvPr>
          <p:cNvSpPr txBox="1"/>
          <p:nvPr/>
        </p:nvSpPr>
        <p:spPr>
          <a:xfrm>
            <a:off x="128016" y="3074146"/>
            <a:ext cx="3930178" cy="13236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200" b="1" dirty="0">
                <a:solidFill>
                  <a:srgbClr val="F89646"/>
                </a:solidFill>
                <a:latin typeface="+mj-lt"/>
                <a:cs typeface="Times New Roman" panose="02020603050405020304" pitchFamily="18" charset="0"/>
              </a:rPr>
              <a:t>Materials Science &amp; </a:t>
            </a:r>
          </a:p>
          <a:p>
            <a:pPr>
              <a:lnSpc>
                <a:spcPct val="90000"/>
              </a:lnSpc>
              <a:spcAft>
                <a:spcPts val="600"/>
              </a:spcAft>
            </a:pPr>
            <a:r>
              <a:rPr lang="en-US" sz="2200" b="1" dirty="0">
                <a:solidFill>
                  <a:srgbClr val="F89646"/>
                </a:solidFill>
                <a:latin typeface="+mj-lt"/>
                <a:cs typeface="Times New Roman" panose="02020603050405020304" pitchFamily="18" charset="0"/>
              </a:rPr>
              <a:t>​Metallurgical Engineering​</a:t>
            </a:r>
          </a:p>
          <a:p>
            <a:pPr>
              <a:lnSpc>
                <a:spcPct val="90000"/>
              </a:lnSpc>
              <a:spcAft>
                <a:spcPts val="600"/>
              </a:spcAft>
            </a:pPr>
            <a:r>
              <a:rPr lang="en-IN" sz="2200" b="1" dirty="0">
                <a:solidFill>
                  <a:srgbClr val="0070C0"/>
                </a:solidFill>
                <a:latin typeface="+mj-lt"/>
                <a:ea typeface="+mn-lt"/>
                <a:cs typeface="Times New Roman" panose="02020603050405020304" pitchFamily="18" charset="0"/>
                <a:hlinkClick r:id="rId4">
                  <a:extLst>
                    <a:ext uri="{A12FA001-AC4F-418D-AE19-62706E023703}">
                      <ahyp:hlinkClr xmlns:ahyp="http://schemas.microsoft.com/office/drawing/2018/hyperlinkcolor" val="tx"/>
                    </a:ext>
                  </a:extLst>
                </a:hlinkClick>
              </a:rPr>
              <a:t>https://msme.iith.ac.in/</a:t>
            </a:r>
            <a:endParaRPr lang="en-US" sz="2200" b="1" dirty="0">
              <a:solidFill>
                <a:srgbClr val="0070C0"/>
              </a:solidFill>
              <a:latin typeface="+mj-lt"/>
              <a:ea typeface="+mn-lt"/>
              <a:cs typeface="Times New Roman" panose="02020603050405020304" pitchFamily="18" charset="0"/>
            </a:endParaRPr>
          </a:p>
          <a:p>
            <a:pPr>
              <a:lnSpc>
                <a:spcPct val="90000"/>
              </a:lnSpc>
              <a:spcAft>
                <a:spcPts val="600"/>
              </a:spcAft>
            </a:pPr>
            <a:br>
              <a:rPr lang="en-US" sz="2200" b="1" dirty="0">
                <a:solidFill>
                  <a:srgbClr val="F89646"/>
                </a:solidFill>
                <a:latin typeface="+mj-lt"/>
              </a:rPr>
            </a:br>
            <a:r>
              <a:rPr lang="en-US" sz="2200" b="1" dirty="0">
                <a:solidFill>
                  <a:srgbClr val="F89646"/>
                </a:solidFill>
                <a:latin typeface="+mj-lt"/>
              </a:rPr>
              <a:t>​</a:t>
            </a:r>
            <a:endParaRPr lang="en-US" sz="2200" b="1" dirty="0">
              <a:solidFill>
                <a:srgbClr val="F89646"/>
              </a:solidFill>
              <a:latin typeface="+mj-lt"/>
              <a:cs typeface="Calibri" panose="020F0502020204030204"/>
            </a:endParaRPr>
          </a:p>
        </p:txBody>
      </p:sp>
    </p:spTree>
    <p:extLst>
      <p:ext uri="{BB962C8B-B14F-4D97-AF65-F5344CB8AC3E}">
        <p14:creationId xmlns:p14="http://schemas.microsoft.com/office/powerpoint/2010/main" val="263806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865D78-ECC1-12C1-5377-C751AA01C7D8}"/>
              </a:ext>
            </a:extLst>
          </p:cNvPr>
          <p:cNvSpPr>
            <a:spLocks noGrp="1"/>
          </p:cNvSpPr>
          <p:nvPr>
            <p:ph type="title"/>
          </p:nvPr>
        </p:nvSpPr>
        <p:spPr>
          <a:xfrm>
            <a:off x="617012" y="0"/>
            <a:ext cx="10515600" cy="1325563"/>
          </a:xfrm>
        </p:spPr>
        <p:txBody>
          <a:bodyPr/>
          <a:lstStyle/>
          <a:p>
            <a:r>
              <a:rPr lang="en-US" dirty="0">
                <a:latin typeface="Palatino" pitchFamily="2" charset="77"/>
                <a:ea typeface="Palatino" pitchFamily="2" charset="77"/>
              </a:rPr>
              <a:t>Proposed Ph.D. topics (MOE seats: not an exhaustive list)</a:t>
            </a:r>
          </a:p>
        </p:txBody>
      </p:sp>
      <p:sp>
        <p:nvSpPr>
          <p:cNvPr id="4" name="TextBox 3">
            <a:extLst>
              <a:ext uri="{FF2B5EF4-FFF2-40B4-BE49-F238E27FC236}">
                <a16:creationId xmlns:a16="http://schemas.microsoft.com/office/drawing/2014/main" id="{2424D16D-5A1F-040B-5C7F-61A9EE6500DC}"/>
              </a:ext>
            </a:extLst>
          </p:cNvPr>
          <p:cNvSpPr txBox="1"/>
          <p:nvPr/>
        </p:nvSpPr>
        <p:spPr>
          <a:xfrm>
            <a:off x="127590" y="977685"/>
            <a:ext cx="11685181" cy="5874044"/>
          </a:xfrm>
          <a:prstGeom prst="rect">
            <a:avLst/>
          </a:prstGeom>
          <a:noFill/>
        </p:spPr>
        <p:txBody>
          <a:bodyPr wrap="square">
            <a:spAutoFit/>
          </a:bodyPr>
          <a:lstStyle/>
          <a:p>
            <a:pPr marL="285750" indent="-285750" algn="just">
              <a:lnSpc>
                <a:spcPct val="130000"/>
              </a:lnSpc>
              <a:spcBef>
                <a:spcPts val="1200"/>
              </a:spcBef>
              <a:buFont typeface="Arial" panose="020B0604020202020204" pitchFamily="34" charset="0"/>
              <a:buChar char="•"/>
            </a:pPr>
            <a:r>
              <a:rPr lang="en-US" dirty="0"/>
              <a:t>Phase Transformations and Microstructure Development, Laser and Electron Beam Processing, Welding and Surface Treatment, Modelling and Simulation (Phase Field/FEM/CVM)</a:t>
            </a:r>
          </a:p>
          <a:p>
            <a:pPr marL="285750" indent="-285750" algn="just">
              <a:lnSpc>
                <a:spcPct val="130000"/>
              </a:lnSpc>
              <a:spcBef>
                <a:spcPts val="1200"/>
              </a:spcBef>
              <a:buFont typeface="Arial" panose="020B0604020202020204" pitchFamily="34" charset="0"/>
              <a:buChar char="•"/>
            </a:pPr>
            <a:r>
              <a:rPr lang="en-US" dirty="0"/>
              <a:t>Mechanical Behavior of Materials both at room temperature as well as at high temperature, creep and </a:t>
            </a:r>
            <a:r>
              <a:rPr lang="en-US" dirty="0" err="1"/>
              <a:t>superplasticity</a:t>
            </a:r>
            <a:r>
              <a:rPr lang="en-US" dirty="0"/>
              <a:t>, micro mechanical deformation, molecular dynamic simulations, nano indentation, light weight alloys.</a:t>
            </a:r>
          </a:p>
          <a:p>
            <a:pPr marL="285750" indent="-285750" algn="just">
              <a:lnSpc>
                <a:spcPct val="130000"/>
              </a:lnSpc>
              <a:spcBef>
                <a:spcPts val="1200"/>
              </a:spcBef>
              <a:buFont typeface="Arial" panose="020B0604020202020204" pitchFamily="34" charset="0"/>
              <a:buChar char="•"/>
            </a:pPr>
            <a:r>
              <a:rPr lang="en-IN" dirty="0"/>
              <a:t>In situ Transmission Electron Microscopy, In situ characterization and technique development using MEMS devices (lab on chip), Phase transformations in materials, </a:t>
            </a:r>
            <a:r>
              <a:rPr lang="en-IN" dirty="0" err="1"/>
              <a:t>Electrochemsitry</a:t>
            </a:r>
            <a:r>
              <a:rPr lang="en-IN" dirty="0"/>
              <a:t> and Corrosion, Graphene based super capacitors, Materials for Energy Applications</a:t>
            </a:r>
            <a:endParaRPr lang="en-US" dirty="0"/>
          </a:p>
          <a:p>
            <a:pPr marL="285750" indent="-285750" algn="just">
              <a:lnSpc>
                <a:spcPct val="130000"/>
              </a:lnSpc>
              <a:spcBef>
                <a:spcPts val="1200"/>
              </a:spcBef>
              <a:buFont typeface="Arial" panose="020B0604020202020204" pitchFamily="34" charset="0"/>
              <a:buChar char="•"/>
            </a:pPr>
            <a:r>
              <a:rPr lang="en-IN" dirty="0"/>
              <a:t>Spintronic based memory and logic devices, Nanomagnetic </a:t>
            </a:r>
            <a:r>
              <a:rPr lang="en-IN" dirty="0" err="1"/>
              <a:t>materials,Domain</a:t>
            </a:r>
            <a:r>
              <a:rPr lang="en-IN" dirty="0"/>
              <a:t> wall dynamics in ferromagnetic </a:t>
            </a:r>
            <a:r>
              <a:rPr lang="en-IN" dirty="0" err="1"/>
              <a:t>networks,Spin</a:t>
            </a:r>
            <a:r>
              <a:rPr lang="en-IN" dirty="0"/>
              <a:t> torque nano-oscillators for RF applications, Spin-orbit torque induced magnetization switching and </a:t>
            </a:r>
            <a:r>
              <a:rPr lang="en-IN" dirty="0" err="1"/>
              <a:t>dynamics,Magnetic</a:t>
            </a:r>
            <a:r>
              <a:rPr lang="en-IN" dirty="0"/>
              <a:t> tunnel junctions, Micro and Nanofabrication techniques</a:t>
            </a:r>
          </a:p>
          <a:p>
            <a:pPr marL="285750" indent="-285750" algn="just">
              <a:lnSpc>
                <a:spcPct val="130000"/>
              </a:lnSpc>
              <a:spcBef>
                <a:spcPts val="1200"/>
              </a:spcBef>
              <a:buFont typeface="Arial" panose="020B0604020202020204" pitchFamily="34" charset="0"/>
              <a:buChar char="•"/>
            </a:pPr>
            <a:r>
              <a:rPr lang="en-US" dirty="0"/>
              <a:t>Semiconductor materials and devices, printed and flexible electronics, oxide semiconductors, electrolyte gating, organic electronics, gas sensors, and memristors</a:t>
            </a:r>
            <a:endParaRPr lang="en-IN" dirty="0"/>
          </a:p>
          <a:p>
            <a:pPr marL="285750" indent="-285750" algn="just">
              <a:lnSpc>
                <a:spcPct val="130000"/>
              </a:lnSpc>
              <a:spcBef>
                <a:spcPts val="1200"/>
              </a:spcBef>
              <a:buFont typeface="Arial" panose="020B0604020202020204" pitchFamily="34" charset="0"/>
              <a:buChar char="•"/>
            </a:pPr>
            <a:r>
              <a:rPr lang="en-IN" dirty="0"/>
              <a:t>Nanoporous materials, Adsorption, Membranes, Active separations, Defect engineering, Carbon nanomaterials, Metal-organic frameworks, Plasma functionalization, Phase inversion, Chemical vapor deposition, </a:t>
            </a:r>
            <a:r>
              <a:rPr lang="en-IN" dirty="0" err="1"/>
              <a:t>Nanofluidics</a:t>
            </a:r>
            <a:r>
              <a:rPr lang="en-IN" dirty="0"/>
              <a:t>.</a:t>
            </a:r>
          </a:p>
        </p:txBody>
      </p:sp>
    </p:spTree>
    <p:extLst>
      <p:ext uri="{BB962C8B-B14F-4D97-AF65-F5344CB8AC3E}">
        <p14:creationId xmlns:p14="http://schemas.microsoft.com/office/powerpoint/2010/main" val="727787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9F38F345-FD4E-2296-2A44-488D3FBF069F}"/>
              </a:ext>
            </a:extLst>
          </p:cNvPr>
          <p:cNvSpPr>
            <a:spLocks noGrp="1"/>
          </p:cNvSpPr>
          <p:nvPr>
            <p:ph type="title"/>
          </p:nvPr>
        </p:nvSpPr>
        <p:spPr>
          <a:xfrm>
            <a:off x="617012" y="0"/>
            <a:ext cx="10515600" cy="1325563"/>
          </a:xfrm>
        </p:spPr>
        <p:txBody>
          <a:bodyPr/>
          <a:lstStyle/>
          <a:p>
            <a:r>
              <a:rPr lang="en-US" dirty="0">
                <a:latin typeface="Palatino" pitchFamily="2" charset="77"/>
                <a:ea typeface="Palatino" pitchFamily="2" charset="77"/>
              </a:rPr>
              <a:t>Proposed Ph.D. topics (MOE seats: not an exhaustive list)</a:t>
            </a:r>
          </a:p>
        </p:txBody>
      </p:sp>
      <p:sp>
        <p:nvSpPr>
          <p:cNvPr id="7" name="TextBox 6">
            <a:extLst>
              <a:ext uri="{FF2B5EF4-FFF2-40B4-BE49-F238E27FC236}">
                <a16:creationId xmlns:a16="http://schemas.microsoft.com/office/drawing/2014/main" id="{B4563B56-75E9-79B8-B0CC-BD892364697E}"/>
              </a:ext>
            </a:extLst>
          </p:cNvPr>
          <p:cNvSpPr txBox="1"/>
          <p:nvPr/>
        </p:nvSpPr>
        <p:spPr>
          <a:xfrm>
            <a:off x="180753" y="1084015"/>
            <a:ext cx="11834038" cy="2531590"/>
          </a:xfrm>
          <a:prstGeom prst="rect">
            <a:avLst/>
          </a:prstGeom>
          <a:noFill/>
        </p:spPr>
        <p:txBody>
          <a:bodyPr wrap="square">
            <a:spAutoFit/>
          </a:bodyPr>
          <a:lstStyle/>
          <a:p>
            <a:pPr marL="285750" indent="-285750" algn="just">
              <a:lnSpc>
                <a:spcPct val="130000"/>
              </a:lnSpc>
              <a:spcBef>
                <a:spcPts val="1200"/>
              </a:spcBef>
              <a:buFont typeface="Arial" panose="020B0604020202020204" pitchFamily="34" charset="0"/>
              <a:buChar char="•"/>
            </a:pPr>
            <a:r>
              <a:rPr lang="en-IN" dirty="0"/>
              <a:t>Process </a:t>
            </a:r>
            <a:r>
              <a:rPr lang="en-IN" dirty="0" err="1"/>
              <a:t>Modeling</a:t>
            </a:r>
            <a:r>
              <a:rPr lang="en-IN" dirty="0"/>
              <a:t> &amp; Simulation; Extraction &amp; Molten Metal Treatment; Continuous Casting, Inclusion Engineering &amp; alloy steel development; Hot-slag engineering, Metal Recycling &amp; Life Cycle Analysis of Metallurgical Processes</a:t>
            </a:r>
          </a:p>
          <a:p>
            <a:pPr marL="285750" indent="-285750" algn="just">
              <a:lnSpc>
                <a:spcPct val="130000"/>
              </a:lnSpc>
              <a:spcBef>
                <a:spcPts val="1200"/>
              </a:spcBef>
              <a:buFont typeface="Arial" panose="020B0604020202020204" pitchFamily="34" charset="0"/>
              <a:buChar char="•"/>
            </a:pPr>
            <a:r>
              <a:rPr lang="en-IN" dirty="0"/>
              <a:t>Computational multiscale </a:t>
            </a:r>
            <a:r>
              <a:rPr lang="en-IN" dirty="0" err="1"/>
              <a:t>modeling</a:t>
            </a:r>
            <a:r>
              <a:rPr lang="en-IN" dirty="0"/>
              <a:t> of metals and alloys, First principles </a:t>
            </a:r>
            <a:r>
              <a:rPr lang="en-IN" dirty="0" err="1"/>
              <a:t>modeling</a:t>
            </a:r>
            <a:r>
              <a:rPr lang="en-IN" dirty="0"/>
              <a:t> of defects in semiconductors (oxides, nitrides, chalcogenides). Computational materials design for functional (microelectronics, quantum technologies) and structural (superalloys) applications</a:t>
            </a:r>
          </a:p>
          <a:p>
            <a:pPr marL="285750" indent="-285750" algn="just">
              <a:lnSpc>
                <a:spcPct val="130000"/>
              </a:lnSpc>
              <a:spcBef>
                <a:spcPts val="1200"/>
              </a:spcBef>
              <a:buFont typeface="Arial" panose="020B0604020202020204" pitchFamily="34" charset="0"/>
              <a:buChar char="•"/>
            </a:pPr>
            <a:r>
              <a:rPr lang="en-US" dirty="0"/>
              <a:t>Thermoelectric Materials and Devices, Magnetic Refrigeration, Thermoelectric Metrology, and Powder Metallurgy</a:t>
            </a:r>
            <a:endParaRPr lang="en-IN" dirty="0"/>
          </a:p>
        </p:txBody>
      </p:sp>
    </p:spTree>
    <p:extLst>
      <p:ext uri="{BB962C8B-B14F-4D97-AF65-F5344CB8AC3E}">
        <p14:creationId xmlns:p14="http://schemas.microsoft.com/office/powerpoint/2010/main" val="117778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7B7D-A8F8-0F47-B2FF-BE5EC6E0AF8B}"/>
              </a:ext>
            </a:extLst>
          </p:cNvPr>
          <p:cNvSpPr>
            <a:spLocks noGrp="1"/>
          </p:cNvSpPr>
          <p:nvPr>
            <p:ph type="title"/>
          </p:nvPr>
        </p:nvSpPr>
        <p:spPr>
          <a:xfrm>
            <a:off x="437859" y="-58231"/>
            <a:ext cx="10515600" cy="1325563"/>
          </a:xfrm>
        </p:spPr>
        <p:txBody>
          <a:bodyPr/>
          <a:lstStyle/>
          <a:p>
            <a:r>
              <a:rPr lang="en-CH" dirty="0">
                <a:latin typeface="Palatino" pitchFamily="2" charset="77"/>
                <a:ea typeface="Palatino" pitchFamily="2" charset="77"/>
              </a:rPr>
              <a:t>Eligibility &amp; Qualifications</a:t>
            </a:r>
          </a:p>
        </p:txBody>
      </p:sp>
      <p:sp>
        <p:nvSpPr>
          <p:cNvPr id="4" name="Content Placeholder 2">
            <a:extLst>
              <a:ext uri="{FF2B5EF4-FFF2-40B4-BE49-F238E27FC236}">
                <a16:creationId xmlns:a16="http://schemas.microsoft.com/office/drawing/2014/main" id="{2AD20018-6388-0949-91F7-125E2BFFB15C}"/>
              </a:ext>
            </a:extLst>
          </p:cNvPr>
          <p:cNvSpPr txBox="1">
            <a:spLocks/>
          </p:cNvSpPr>
          <p:nvPr/>
        </p:nvSpPr>
        <p:spPr>
          <a:xfrm>
            <a:off x="106326" y="832494"/>
            <a:ext cx="11961627" cy="5878786"/>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en-US" sz="1500" dirty="0">
                <a:latin typeface="Avenir Book" panose="02000503020000020003" pitchFamily="2" charset="0"/>
                <a:ea typeface="Palatino" pitchFamily="2" charset="77"/>
                <a:cs typeface="Arial" panose="020B0604020202020204" pitchFamily="34" charset="0"/>
              </a:rPr>
              <a:t>Candidates interested in Institute scholarship (</a:t>
            </a:r>
            <a:r>
              <a:rPr lang="en-US" sz="1500" b="1" dirty="0">
                <a:latin typeface="Avenir Book" panose="02000503020000020003" pitchFamily="2" charset="0"/>
                <a:ea typeface="Palatino" pitchFamily="2" charset="77"/>
                <a:cs typeface="Arial" panose="020B0604020202020204" pitchFamily="34" charset="0"/>
              </a:rPr>
              <a:t>MoE</a:t>
            </a:r>
            <a:r>
              <a:rPr lang="en-US" sz="1500" dirty="0">
                <a:latin typeface="Avenir Book" panose="02000503020000020003" pitchFamily="2" charset="0"/>
                <a:ea typeface="Palatino" pitchFamily="2" charset="77"/>
                <a:cs typeface="Arial" panose="020B0604020202020204" pitchFamily="34" charset="0"/>
              </a:rPr>
              <a:t>) and </a:t>
            </a:r>
            <a:r>
              <a:rPr lang="en-US" sz="1500" b="1" dirty="0">
                <a:latin typeface="Avenir Book" panose="02000503020000020003" pitchFamily="2" charset="0"/>
                <a:ea typeface="Palatino" pitchFamily="2" charset="77"/>
                <a:cs typeface="Arial" panose="020B0604020202020204" pitchFamily="34" charset="0"/>
              </a:rPr>
              <a:t>Candidates with external funding </a:t>
            </a:r>
            <a:r>
              <a:rPr lang="en-US" sz="1500" b="1" cap="all" dirty="0">
                <a:latin typeface="Avenir Book" panose="02000503020000020003" pitchFamily="2" charset="0"/>
                <a:ea typeface="Palatino" pitchFamily="2" charset="77"/>
                <a:cs typeface="Arial" panose="020B0604020202020204" pitchFamily="34" charset="0"/>
              </a:rPr>
              <a:t>(DST-Inspire/ </a:t>
            </a:r>
            <a:r>
              <a:rPr lang="en-US" sz="1500" b="1" dirty="0">
                <a:latin typeface="Avenir Book" panose="02000503020000020003" pitchFamily="2" charset="0"/>
                <a:ea typeface="Palatino" pitchFamily="2" charset="77"/>
                <a:cs typeface="Arial" panose="020B0604020202020204" pitchFamily="34" charset="0"/>
              </a:rPr>
              <a:t>joint CSIR-UGC JRF QUALIFIED</a:t>
            </a:r>
            <a:r>
              <a:rPr lang="en-US" sz="1500" b="1" cap="all" dirty="0">
                <a:latin typeface="Avenir Book" panose="02000503020000020003" pitchFamily="2" charset="0"/>
                <a:ea typeface="Palatino" pitchFamily="2" charset="77"/>
                <a:cs typeface="Arial" panose="020B0604020202020204" pitchFamily="34" charset="0"/>
              </a:rPr>
              <a:t>/ </a:t>
            </a:r>
            <a:r>
              <a:rPr lang="en-US" sz="1500" b="1" dirty="0">
                <a:latin typeface="Avenir Book" panose="02000503020000020003" pitchFamily="2" charset="0"/>
                <a:ea typeface="Palatino" pitchFamily="2" charset="77"/>
                <a:cs typeface="Arial" panose="020B0604020202020204" pitchFamily="34" charset="0"/>
              </a:rPr>
              <a:t>industry sponsorship</a:t>
            </a:r>
            <a:r>
              <a:rPr lang="en-US" sz="1500" b="1" cap="all" dirty="0">
                <a:latin typeface="Avenir Book" panose="02000503020000020003" pitchFamily="2" charset="0"/>
                <a:ea typeface="Palatino" pitchFamily="2" charset="77"/>
                <a:cs typeface="Arial" panose="020B0604020202020204" pitchFamily="34" charset="0"/>
              </a:rPr>
              <a:t>/ </a:t>
            </a:r>
            <a:r>
              <a:rPr lang="en-US" sz="1500" b="1" dirty="0">
                <a:latin typeface="Avenir Book" panose="02000503020000020003" pitchFamily="2" charset="0"/>
                <a:ea typeface="Palatino" pitchFamily="2" charset="77"/>
                <a:cs typeface="Arial" panose="020B0604020202020204" pitchFamily="34" charset="0"/>
              </a:rPr>
              <a:t>external registrants from national research laboratories</a:t>
            </a:r>
            <a:r>
              <a:rPr lang="en-US" sz="1500" b="1" cap="all" dirty="0">
                <a:latin typeface="Avenir Book" panose="02000503020000020003" pitchFamily="2" charset="0"/>
                <a:ea typeface="Palatino" pitchFamily="2" charset="77"/>
                <a:cs typeface="Arial" panose="020B0604020202020204" pitchFamily="34" charset="0"/>
              </a:rPr>
              <a:t>) </a:t>
            </a:r>
            <a:r>
              <a:rPr lang="en-US" sz="1500" b="1" dirty="0">
                <a:latin typeface="Avenir Book" panose="02000503020000020003" pitchFamily="2" charset="0"/>
                <a:ea typeface="Palatino" pitchFamily="2" charset="77"/>
                <a:cs typeface="Arial" panose="020B0604020202020204" pitchFamily="34" charset="0"/>
              </a:rPr>
              <a:t>with the required qualifications (mentioned below) are encouraged to apply.  </a:t>
            </a:r>
            <a:r>
              <a:rPr lang="en-US" sz="1500" dirty="0">
                <a:latin typeface="Avenir Book" panose="02000503020000020003" pitchFamily="2" charset="0"/>
                <a:ea typeface="Palatino" pitchFamily="2" charset="77"/>
                <a:cs typeface="Arial" panose="020B0604020202020204" pitchFamily="34" charset="0"/>
              </a:rPr>
              <a:t>Externally funded candidates  (non-MoE) are encouraged to contact interested MSME faculty before the exam/ interview schedule. Also, a few seats are separately available under Direct-Ph.D. admission of CFI students in the MSME department. The details with criteria are mentioned in the IITH admission portal.</a:t>
            </a:r>
            <a:endParaRPr lang="en-US" sz="1500" b="1" dirty="0">
              <a:latin typeface="Avenir Book" panose="02000503020000020003" pitchFamily="2" charset="0"/>
              <a:ea typeface="Palatino" pitchFamily="2" charset="77"/>
              <a:cs typeface="Arial" panose="020B0604020202020204" pitchFamily="34" charset="0"/>
            </a:endParaRPr>
          </a:p>
          <a:p>
            <a:pPr marL="0" indent="0" algn="just">
              <a:spcBef>
                <a:spcPts val="0"/>
              </a:spcBef>
              <a:buNone/>
            </a:pPr>
            <a:r>
              <a:rPr lang="en-US" sz="1500" b="1" dirty="0">
                <a:latin typeface="Avenir Book" panose="02000503020000020003" pitchFamily="2" charset="0"/>
                <a:ea typeface="Palatino" pitchFamily="2" charset="77"/>
                <a:cs typeface="Arial" panose="020B0604020202020204" pitchFamily="34" charset="0"/>
              </a:rPr>
              <a:t>Candidate should have one of the following qualifications:</a:t>
            </a:r>
          </a:p>
          <a:p>
            <a:pPr algn="just">
              <a:spcBef>
                <a:spcPts val="0"/>
              </a:spcBef>
            </a:pPr>
            <a:r>
              <a:rPr lang="en-US" sz="1500" dirty="0" err="1">
                <a:latin typeface="Avenir Book" panose="02000503020000020003" pitchFamily="2" charset="0"/>
                <a:ea typeface="Palatino" pitchFamily="2" charset="77"/>
                <a:cs typeface="Arial" panose="020B0604020202020204" pitchFamily="34" charset="0"/>
              </a:rPr>
              <a:t>M.Tech</a:t>
            </a:r>
            <a:r>
              <a:rPr lang="en-US" sz="1500" dirty="0">
                <a:latin typeface="Avenir Book" panose="02000503020000020003" pitchFamily="2" charset="0"/>
                <a:ea typeface="Palatino" pitchFamily="2" charset="77"/>
                <a:cs typeface="Arial" panose="020B0604020202020204" pitchFamily="34" charset="0"/>
              </a:rPr>
              <a:t>./M.E. or equivalent degree (with a minimum first-class) in Materials Science and Engineering, Metallurgical Engineering, Ceramics, Mechanical Engineering, Manufacturing/ Production Engineering, Nanoscience, Polymer, Biomaterial, Chemical Engineering and other relevant areas. </a:t>
            </a:r>
            <a:r>
              <a:rPr lang="en-US" sz="1500" b="1" dirty="0">
                <a:latin typeface="Avenir Book" panose="02000503020000020003" pitchFamily="2" charset="0"/>
                <a:ea typeface="Palatino" pitchFamily="2" charset="77"/>
                <a:cs typeface="Arial" panose="020B0604020202020204" pitchFamily="34" charset="0"/>
              </a:rPr>
              <a:t>OR</a:t>
            </a:r>
            <a:r>
              <a:rPr lang="en-US" sz="1500" dirty="0">
                <a:latin typeface="Avenir Book" panose="02000503020000020003" pitchFamily="2" charset="0"/>
                <a:ea typeface="Palatino" pitchFamily="2" charset="77"/>
                <a:cs typeface="Arial" panose="020B0604020202020204" pitchFamily="34" charset="0"/>
              </a:rPr>
              <a:t> </a:t>
            </a:r>
          </a:p>
          <a:p>
            <a:pPr>
              <a:spcBef>
                <a:spcPts val="1200"/>
              </a:spcBef>
            </a:pPr>
            <a:r>
              <a:rPr lang="en-US" sz="1500" dirty="0">
                <a:latin typeface="Avenir Book" panose="02000503020000020003" pitchFamily="2" charset="0"/>
                <a:ea typeface="Palatino" pitchFamily="2" charset="77"/>
                <a:cs typeface="Arial" panose="020B0604020202020204" pitchFamily="34" charset="0"/>
              </a:rPr>
              <a:t>Direct Ph.D. -  B.Tech. / B.E. in the above disciplines with a CGPA of 8.0 (Gen) and 7.5 (for all others) and a valid GATE score. The GATE criterion is not mandatory for B.Tech. or B.S. students graduating from an IIT/ IISc-B/ NIT /IISER or any CFTI. </a:t>
            </a:r>
            <a:r>
              <a:rPr lang="en-US" sz="1500" b="1" dirty="0">
                <a:latin typeface="Avenir Book" panose="02000503020000020003" pitchFamily="2" charset="0"/>
                <a:ea typeface="Palatino" pitchFamily="2" charset="77"/>
                <a:cs typeface="Arial" panose="020B0604020202020204" pitchFamily="34" charset="0"/>
              </a:rPr>
              <a:t>OR</a:t>
            </a:r>
          </a:p>
          <a:p>
            <a:pPr algn="just">
              <a:spcBef>
                <a:spcPts val="1200"/>
              </a:spcBef>
            </a:pPr>
            <a:r>
              <a:rPr lang="en-US" sz="1500" dirty="0">
                <a:latin typeface="Avenir Book" panose="02000503020000020003" pitchFamily="2" charset="0"/>
                <a:ea typeface="Palatino" pitchFamily="2" charset="77"/>
                <a:cs typeface="Arial" panose="020B0604020202020204" pitchFamily="34" charset="0"/>
              </a:rPr>
              <a:t>M.Sc. or equivalent in Materials Science/ Physics/ Chemistry / Biology or equivalent degree with a valid GATE Score in a relevant area or joint CSIR-UGC JRF, DST-INSPIRE, qualified or equivalent exam. </a:t>
            </a:r>
            <a:r>
              <a:rPr lang="en-US" sz="1500" b="1" dirty="0">
                <a:latin typeface="Avenir Book" panose="02000503020000020003" pitchFamily="2" charset="0"/>
                <a:ea typeface="Palatino" pitchFamily="2" charset="77"/>
                <a:cs typeface="Arial" panose="020B0604020202020204" pitchFamily="34" charset="0"/>
              </a:rPr>
              <a:t>OR</a:t>
            </a:r>
          </a:p>
          <a:p>
            <a:pPr algn="just">
              <a:spcBef>
                <a:spcPts val="1200"/>
              </a:spcBef>
            </a:pPr>
            <a:r>
              <a:rPr lang="en-US" sz="1500" dirty="0">
                <a:latin typeface="Avenir Book" panose="02000503020000020003" pitchFamily="2" charset="0"/>
                <a:ea typeface="Palatino" pitchFamily="2" charset="77"/>
                <a:cs typeface="Arial" panose="020B0604020202020204" pitchFamily="34" charset="0"/>
              </a:rPr>
              <a:t>Candidates working in industry and R&amp;D Labs with a first-class B.Tech./B.E. or equivalent Degree in a relevant discipline and two years of experience are eligible to apply as an external Ph.D. student. GATE is not mandatory for them. However, they must provide an NOC from their current employer as well as a DSIR certificate.</a:t>
            </a:r>
          </a:p>
          <a:p>
            <a:endParaRPr lang="en-CH" sz="1500" dirty="0">
              <a:latin typeface="Avenir Book" panose="02000503020000020003" pitchFamily="2" charset="0"/>
              <a:ea typeface="Palatino" pitchFamily="2" charset="77"/>
            </a:endParaRPr>
          </a:p>
        </p:txBody>
      </p:sp>
      <p:sp>
        <p:nvSpPr>
          <p:cNvPr id="3" name="TextBox 2">
            <a:extLst>
              <a:ext uri="{FF2B5EF4-FFF2-40B4-BE49-F238E27FC236}">
                <a16:creationId xmlns:a16="http://schemas.microsoft.com/office/drawing/2014/main" id="{7FEEB6D7-A72A-740B-B63D-50D633AA7977}"/>
              </a:ext>
            </a:extLst>
          </p:cNvPr>
          <p:cNvSpPr txBox="1"/>
          <p:nvPr/>
        </p:nvSpPr>
        <p:spPr>
          <a:xfrm>
            <a:off x="4225648" y="6188060"/>
            <a:ext cx="8981914" cy="523220"/>
          </a:xfrm>
          <a:prstGeom prst="rect">
            <a:avLst/>
          </a:prstGeom>
          <a:noFill/>
        </p:spPr>
        <p:txBody>
          <a:bodyPr wrap="square" rtlCol="0">
            <a:spAutoFit/>
          </a:bodyPr>
          <a:lstStyle/>
          <a:p>
            <a:pPr algn="l"/>
            <a:r>
              <a:rPr lang="en-US" sz="1400" b="1" dirty="0">
                <a:solidFill>
                  <a:schemeClr val="accent1"/>
                </a:solidFill>
                <a:latin typeface="Avenir Book" panose="02000503020000020003" pitchFamily="2" charset="0"/>
              </a:rPr>
              <a:t>Please note: - mere fulfillment of the eligibility criteria does not guarantee shortlisting </a:t>
            </a:r>
          </a:p>
          <a:p>
            <a:pPr algn="l"/>
            <a:r>
              <a:rPr lang="en-US" sz="1400" b="1" dirty="0">
                <a:solidFill>
                  <a:schemeClr val="accent1"/>
                </a:solidFill>
                <a:latin typeface="Avenir Book" panose="02000503020000020003" pitchFamily="2" charset="0"/>
              </a:rPr>
              <a:t>	   - only candidates shortlisted for written test and/or interview would be intimated (by email)</a:t>
            </a:r>
            <a:endParaRPr lang="en-IN" sz="1400" b="1" dirty="0">
              <a:solidFill>
                <a:schemeClr val="accent1"/>
              </a:solidFill>
              <a:latin typeface="Avenir Book" panose="02000503020000020003" pitchFamily="2" charset="0"/>
            </a:endParaRPr>
          </a:p>
        </p:txBody>
      </p:sp>
    </p:spTree>
    <p:extLst>
      <p:ext uri="{BB962C8B-B14F-4D97-AF65-F5344CB8AC3E}">
        <p14:creationId xmlns:p14="http://schemas.microsoft.com/office/powerpoint/2010/main" val="175984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9188-F620-724C-BDAE-35675059137B}"/>
              </a:ext>
            </a:extLst>
          </p:cNvPr>
          <p:cNvSpPr>
            <a:spLocks noGrp="1"/>
          </p:cNvSpPr>
          <p:nvPr>
            <p:ph type="title"/>
          </p:nvPr>
        </p:nvSpPr>
        <p:spPr>
          <a:xfrm>
            <a:off x="239225" y="0"/>
            <a:ext cx="9855623" cy="835668"/>
          </a:xfrm>
        </p:spPr>
        <p:txBody>
          <a:bodyPr/>
          <a:lstStyle/>
          <a:p>
            <a:r>
              <a:rPr lang="en-CH" dirty="0">
                <a:latin typeface="Palatino" pitchFamily="2" charset="77"/>
                <a:ea typeface="Palatino" pitchFamily="2" charset="77"/>
              </a:rPr>
              <a:t>MSME Ph.D. Programme</a:t>
            </a:r>
          </a:p>
        </p:txBody>
      </p:sp>
      <p:sp>
        <p:nvSpPr>
          <p:cNvPr id="5" name="Content Placeholder 2">
            <a:extLst>
              <a:ext uri="{FF2B5EF4-FFF2-40B4-BE49-F238E27FC236}">
                <a16:creationId xmlns:a16="http://schemas.microsoft.com/office/drawing/2014/main" id="{4A3F9869-588B-5D4F-A20A-C64B87ADA698}"/>
              </a:ext>
            </a:extLst>
          </p:cNvPr>
          <p:cNvSpPr txBox="1">
            <a:spLocks/>
          </p:cNvSpPr>
          <p:nvPr/>
        </p:nvSpPr>
        <p:spPr>
          <a:xfrm>
            <a:off x="239225" y="711457"/>
            <a:ext cx="11486745" cy="1936049"/>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IN" sz="1600" i="1" dirty="0">
                <a:solidFill>
                  <a:srgbClr val="942093"/>
                </a:solidFill>
                <a:latin typeface="Avenir Book" panose="02000503020000020003" pitchFamily="2" charset="0"/>
                <a:ea typeface="Palatino" pitchFamily="2" charset="77"/>
                <a:cs typeface="Arial" panose="020B0604020202020204" pitchFamily="34" charset="0"/>
              </a:rPr>
              <a:t>The Doctor of Philosophy (Ph.D.) program is for enthusiastic students with strong analytical skills and very good academic backgrounds willing to take up challenging research problems in various areas of Materials Science and Metallurgical Engineering. Research areas include design and development of novel materials for structural and functional applications, development of novel characterization procedures, computational materials science and materials informatics, development of novel processing techniques, metal additive manufacturing,  metal joining, electrochemical materials processing, novel semiconductor fabrication, spintronics, plasmonics, multiferroics and so on. </a:t>
            </a:r>
            <a:endParaRPr lang="en-CH" sz="1600" i="1" dirty="0">
              <a:solidFill>
                <a:srgbClr val="942093"/>
              </a:solidFill>
              <a:latin typeface="Avenir Book" panose="02000503020000020003" pitchFamily="2" charset="0"/>
            </a:endParaRPr>
          </a:p>
        </p:txBody>
      </p:sp>
      <p:sp>
        <p:nvSpPr>
          <p:cNvPr id="6" name="Content Placeholder 2">
            <a:extLst>
              <a:ext uri="{FF2B5EF4-FFF2-40B4-BE49-F238E27FC236}">
                <a16:creationId xmlns:a16="http://schemas.microsoft.com/office/drawing/2014/main" id="{3C0B8ACA-4D99-774F-BB00-160A7BF7EE6D}"/>
              </a:ext>
            </a:extLst>
          </p:cNvPr>
          <p:cNvSpPr txBox="1">
            <a:spLocks/>
          </p:cNvSpPr>
          <p:nvPr/>
        </p:nvSpPr>
        <p:spPr>
          <a:xfrm>
            <a:off x="6096001" y="4828645"/>
            <a:ext cx="6036914" cy="2204834"/>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b="1" dirty="0">
                <a:solidFill>
                  <a:schemeClr val="accent1"/>
                </a:solidFill>
                <a:latin typeface="Avenir Book" panose="02000503020000020003" pitchFamily="2" charset="0"/>
                <a:ea typeface="Palatino" pitchFamily="2" charset="77"/>
                <a:cs typeface="Arial" panose="020B0604020202020204" pitchFamily="34" charset="0"/>
              </a:rPr>
              <a:t>Contact details</a:t>
            </a:r>
          </a:p>
          <a:p>
            <a:pPr marL="0" indent="0" algn="r">
              <a:buNone/>
            </a:pPr>
            <a:r>
              <a:rPr lang="en-IN" sz="1600" dirty="0">
                <a:latin typeface="Avenir Book" panose="02000503020000020003" pitchFamily="2" charset="0"/>
                <a:ea typeface="Palatino" pitchFamily="2" charset="77"/>
                <a:cs typeface="Arial" panose="020B0604020202020204" pitchFamily="34" charset="0"/>
              </a:rPr>
              <a:t>MSME Ph.D. Admissions Committee</a:t>
            </a:r>
          </a:p>
          <a:p>
            <a:pPr marL="0" indent="0" algn="r">
              <a:buNone/>
            </a:pPr>
            <a:r>
              <a:rPr lang="en-IN" sz="1600" dirty="0">
                <a:latin typeface="Avenir Book" panose="02000503020000020003" pitchFamily="2" charset="0"/>
                <a:ea typeface="Palatino" pitchFamily="2" charset="77"/>
                <a:cs typeface="Arial" panose="020B0604020202020204" pitchFamily="34" charset="0"/>
              </a:rPr>
              <a:t>       Department of Materials Science &amp; Metallurgical Engineering</a:t>
            </a:r>
          </a:p>
          <a:p>
            <a:pPr marL="0" indent="0" algn="r">
              <a:buNone/>
            </a:pPr>
            <a:r>
              <a:rPr lang="en-IN" sz="1600" dirty="0">
                <a:latin typeface="Avenir Book" panose="02000503020000020003" pitchFamily="2" charset="0"/>
                <a:ea typeface="Palatino" pitchFamily="2" charset="77"/>
                <a:cs typeface="Arial" panose="020B0604020202020204" pitchFamily="34" charset="0"/>
              </a:rPr>
              <a:t>Email: </a:t>
            </a:r>
            <a:r>
              <a:rPr lang="en-IN" sz="1600" dirty="0">
                <a:latin typeface="Avenir Book" panose="02000503020000020003" pitchFamily="2" charset="0"/>
                <a:ea typeface="Palatino" pitchFamily="2" charset="77"/>
                <a:cs typeface="Arial" panose="020B0604020202020204" pitchFamily="34" charset="0"/>
                <a:hlinkClick r:id="rId2"/>
              </a:rPr>
              <a:t>phd.admissions@msme.iith.ac.in</a:t>
            </a:r>
            <a:endParaRPr lang="en-US" sz="1600" dirty="0">
              <a:latin typeface="Avenir Book" panose="02000503020000020003" pitchFamily="2" charset="0"/>
              <a:ea typeface="Palatino" pitchFamily="2" charset="77"/>
              <a:cs typeface="Arial" panose="020B0604020202020204" pitchFamily="34" charset="0"/>
            </a:endParaRPr>
          </a:p>
          <a:p>
            <a:pPr algn="r"/>
            <a:endParaRPr lang="en-US" sz="1400" dirty="0">
              <a:latin typeface="Avenir Book" panose="02000503020000020003" pitchFamily="2" charset="0"/>
              <a:ea typeface="Palatino" pitchFamily="2" charset="77"/>
              <a:cs typeface="Arial" panose="020B0604020202020204" pitchFamily="34" charset="0"/>
            </a:endParaRPr>
          </a:p>
          <a:p>
            <a:pPr marL="0" indent="0" algn="r">
              <a:buFont typeface="Arial" panose="020B0604020202020204" pitchFamily="34" charset="0"/>
              <a:buNone/>
            </a:pPr>
            <a:endParaRPr lang="en-CH" dirty="0">
              <a:latin typeface="Avenir Book" panose="02000503020000020003" pitchFamily="2" charset="0"/>
            </a:endParaRPr>
          </a:p>
        </p:txBody>
      </p:sp>
      <p:pic>
        <p:nvPicPr>
          <p:cNvPr id="8" name="Picture 7" descr="Icon&#10;&#10;Description automatically generated">
            <a:extLst>
              <a:ext uri="{FF2B5EF4-FFF2-40B4-BE49-F238E27FC236}">
                <a16:creationId xmlns:a16="http://schemas.microsoft.com/office/drawing/2014/main" id="{7BC050D0-313D-CD4B-BE23-48B9D3515901}"/>
              </a:ext>
            </a:extLst>
          </p:cNvPr>
          <p:cNvPicPr>
            <a:picLocks noChangeAspect="1"/>
          </p:cNvPicPr>
          <p:nvPr/>
        </p:nvPicPr>
        <p:blipFill>
          <a:blip r:embed="rId3" cstate="hqprint">
            <a:alphaModFix amt="65000"/>
            <a:extLst>
              <a:ext uri="{28A0092B-C50C-407E-A947-70E740481C1C}">
                <a14:useLocalDpi xmlns:a14="http://schemas.microsoft.com/office/drawing/2010/main" val="0"/>
              </a:ext>
            </a:extLst>
          </a:blip>
          <a:stretch>
            <a:fillRect/>
          </a:stretch>
        </p:blipFill>
        <p:spPr>
          <a:xfrm>
            <a:off x="9099288" y="3301759"/>
            <a:ext cx="2518056" cy="1522638"/>
          </a:xfrm>
          <a:prstGeom prst="rect">
            <a:avLst/>
          </a:prstGeom>
        </p:spPr>
      </p:pic>
      <p:sp>
        <p:nvSpPr>
          <p:cNvPr id="3" name="TextBox 2">
            <a:extLst>
              <a:ext uri="{FF2B5EF4-FFF2-40B4-BE49-F238E27FC236}">
                <a16:creationId xmlns:a16="http://schemas.microsoft.com/office/drawing/2014/main" id="{30F9E7B6-75AB-684D-B721-18F4E87F1A4D}"/>
              </a:ext>
            </a:extLst>
          </p:cNvPr>
          <p:cNvSpPr txBox="1"/>
          <p:nvPr/>
        </p:nvSpPr>
        <p:spPr>
          <a:xfrm>
            <a:off x="1955654" y="2958837"/>
            <a:ext cx="1832938" cy="369332"/>
          </a:xfrm>
          <a:prstGeom prst="rect">
            <a:avLst/>
          </a:prstGeom>
          <a:noFill/>
        </p:spPr>
        <p:txBody>
          <a:bodyPr wrap="none" rtlCol="0">
            <a:spAutoFit/>
          </a:bodyPr>
          <a:lstStyle/>
          <a:p>
            <a:pPr algn="l"/>
            <a:r>
              <a:rPr lang="en-CH" b="1" dirty="0">
                <a:solidFill>
                  <a:srgbClr val="BE4E4C"/>
                </a:solidFill>
              </a:rPr>
              <a:t>Selection process</a:t>
            </a:r>
          </a:p>
        </p:txBody>
      </p:sp>
      <p:sp>
        <p:nvSpPr>
          <p:cNvPr id="12" name="TextBox 11">
            <a:extLst>
              <a:ext uri="{FF2B5EF4-FFF2-40B4-BE49-F238E27FC236}">
                <a16:creationId xmlns:a16="http://schemas.microsoft.com/office/drawing/2014/main" id="{A5F29497-1E2E-484D-A093-D523C47CB37B}"/>
              </a:ext>
            </a:extLst>
          </p:cNvPr>
          <p:cNvSpPr txBox="1"/>
          <p:nvPr/>
        </p:nvSpPr>
        <p:spPr>
          <a:xfrm>
            <a:off x="239225" y="4063078"/>
            <a:ext cx="7094273" cy="887422"/>
          </a:xfrm>
          <a:prstGeom prst="rect">
            <a:avLst/>
          </a:prstGeom>
          <a:noFill/>
        </p:spPr>
        <p:txBody>
          <a:bodyPr wrap="square" rtlCol="0">
            <a:spAutoFit/>
          </a:bodyPr>
          <a:lstStyle/>
          <a:p>
            <a:pPr algn="just">
              <a:lnSpc>
                <a:spcPct val="150000"/>
              </a:lnSpc>
            </a:pPr>
            <a:r>
              <a:rPr lang="en-US" dirty="0">
                <a:solidFill>
                  <a:srgbClr val="0432FF"/>
                </a:solidFill>
                <a:latin typeface="Avenir Book" panose="02000503020000020003" pitchFamily="2" charset="0"/>
                <a:ea typeface="Palatino" pitchFamily="2" charset="77"/>
              </a:rPr>
              <a:t>Shortlisted candidates will be called for the selection process. </a:t>
            </a:r>
          </a:p>
          <a:p>
            <a:pPr algn="just">
              <a:lnSpc>
                <a:spcPct val="150000"/>
              </a:lnSpc>
            </a:pPr>
            <a:r>
              <a:rPr lang="en-US" dirty="0">
                <a:solidFill>
                  <a:srgbClr val="0432FF"/>
                </a:solidFill>
                <a:latin typeface="Avenir Book" panose="02000503020000020003" pitchFamily="2" charset="0"/>
                <a:ea typeface="Palatino" pitchFamily="2" charset="77"/>
              </a:rPr>
              <a:t>Selection will be conducted based on written test and/or interview.</a:t>
            </a:r>
          </a:p>
        </p:txBody>
      </p:sp>
      <p:sp>
        <p:nvSpPr>
          <p:cNvPr id="20" name="Rectangle 19" descr="Marker">
            <a:extLst>
              <a:ext uri="{FF2B5EF4-FFF2-40B4-BE49-F238E27FC236}">
                <a16:creationId xmlns:a16="http://schemas.microsoft.com/office/drawing/2014/main" id="{E95A3576-C1B4-F740-8589-BD2746C20705}"/>
              </a:ext>
            </a:extLst>
          </p:cNvPr>
          <p:cNvSpPr>
            <a:spLocks noChangeAspect="1"/>
          </p:cNvSpPr>
          <p:nvPr/>
        </p:nvSpPr>
        <p:spPr>
          <a:xfrm>
            <a:off x="2458170" y="5504610"/>
            <a:ext cx="577319" cy="576000"/>
          </a:xfrm>
          <a:prstGeom prst="rect">
            <a:avLst/>
          </a:prstGeom>
          <a: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21" name="TextBox 20">
            <a:extLst>
              <a:ext uri="{FF2B5EF4-FFF2-40B4-BE49-F238E27FC236}">
                <a16:creationId xmlns:a16="http://schemas.microsoft.com/office/drawing/2014/main" id="{9229D4FA-B4D0-F04A-98C2-1AD47AFAC33E}"/>
              </a:ext>
            </a:extLst>
          </p:cNvPr>
          <p:cNvSpPr txBox="1"/>
          <p:nvPr/>
        </p:nvSpPr>
        <p:spPr>
          <a:xfrm>
            <a:off x="1454650" y="6080610"/>
            <a:ext cx="2584362" cy="738664"/>
          </a:xfrm>
          <a:prstGeom prst="rect">
            <a:avLst/>
          </a:prstGeom>
          <a:noFill/>
        </p:spPr>
        <p:txBody>
          <a:bodyPr wrap="none" rtlCol="0">
            <a:spAutoFit/>
          </a:bodyPr>
          <a:lstStyle/>
          <a:p>
            <a:pPr algn="just"/>
            <a:r>
              <a:rPr lang="en-US" sz="1400" b="1" dirty="0">
                <a:latin typeface="Avenir Book" panose="02000503020000020003" pitchFamily="2" charset="0"/>
                <a:ea typeface="Palatino" pitchFamily="2" charset="77"/>
              </a:rPr>
              <a:t>visit </a:t>
            </a:r>
            <a:r>
              <a:rPr lang="en-US" sz="1400" b="1" u="sng" dirty="0">
                <a:latin typeface="Avenir Book" panose="02000503020000020003" pitchFamily="2" charset="0"/>
                <a:ea typeface="Palatino" pitchFamily="2" charset="77"/>
                <a:hlinkClick r:id="rId6"/>
              </a:rPr>
              <a:t>www.iith.ac.in</a:t>
            </a:r>
            <a:r>
              <a:rPr lang="en-US" sz="1400" b="1" dirty="0">
                <a:latin typeface="Avenir Book" panose="02000503020000020003" pitchFamily="2" charset="0"/>
                <a:ea typeface="Palatino" pitchFamily="2" charset="77"/>
                <a:hlinkClick r:id="rId6"/>
              </a:rPr>
              <a:t> </a:t>
            </a:r>
            <a:r>
              <a:rPr lang="en-US" sz="1400" b="1" dirty="0">
                <a:latin typeface="Avenir Book" panose="02000503020000020003" pitchFamily="2" charset="0"/>
                <a:ea typeface="Palatino" pitchFamily="2" charset="77"/>
              </a:rPr>
              <a:t>for more </a:t>
            </a:r>
            <a:br>
              <a:rPr lang="en-US" sz="1400" b="1" dirty="0">
                <a:latin typeface="Avenir Book" panose="02000503020000020003" pitchFamily="2" charset="0"/>
                <a:ea typeface="Palatino" pitchFamily="2" charset="77"/>
              </a:rPr>
            </a:br>
            <a:r>
              <a:rPr lang="en-US" sz="1400" b="1" dirty="0">
                <a:latin typeface="Avenir Book" panose="02000503020000020003" pitchFamily="2" charset="0"/>
                <a:ea typeface="Palatino" pitchFamily="2" charset="77"/>
              </a:rPr>
              <a:t>information and apply online</a:t>
            </a:r>
          </a:p>
          <a:p>
            <a:pPr algn="just"/>
            <a:endParaRPr lang="en-CH" sz="1400" b="1" dirty="0">
              <a:latin typeface="Avenir Book" panose="02000503020000020003" pitchFamily="2" charset="0"/>
            </a:endParaRPr>
          </a:p>
        </p:txBody>
      </p:sp>
      <p:sp>
        <p:nvSpPr>
          <p:cNvPr id="16" name="Rectangle 15" descr="Board Room">
            <a:extLst>
              <a:ext uri="{FF2B5EF4-FFF2-40B4-BE49-F238E27FC236}">
                <a16:creationId xmlns:a16="http://schemas.microsoft.com/office/drawing/2014/main" id="{42AA2ED3-CFC2-4434-8750-606935E78890}"/>
              </a:ext>
            </a:extLst>
          </p:cNvPr>
          <p:cNvSpPr/>
          <p:nvPr/>
        </p:nvSpPr>
        <p:spPr>
          <a:xfrm>
            <a:off x="2462039" y="3301759"/>
            <a:ext cx="820168" cy="82016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Tree>
    <p:extLst>
      <p:ext uri="{BB962C8B-B14F-4D97-AF65-F5344CB8AC3E}">
        <p14:creationId xmlns:p14="http://schemas.microsoft.com/office/powerpoint/2010/main" val="423064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76F155-DD3F-2947-B963-80ECE3C16EAB}"/>
              </a:ext>
            </a:extLst>
          </p:cNvPr>
          <p:cNvSpPr>
            <a:spLocks noGrp="1"/>
          </p:cNvSpPr>
          <p:nvPr>
            <p:ph type="title"/>
          </p:nvPr>
        </p:nvSpPr>
        <p:spPr>
          <a:xfrm>
            <a:off x="896057" y="686818"/>
            <a:ext cx="3571810" cy="3573516"/>
          </a:xfrm>
        </p:spPr>
        <p:txBody>
          <a:bodyPr vert="horz" lIns="91440" tIns="45720" rIns="91440" bIns="45720" rtlCol="0" anchor="b">
            <a:normAutofit/>
          </a:bodyPr>
          <a:lstStyle/>
          <a:p>
            <a:r>
              <a:rPr lang="en-US" sz="6000" kern="1200" dirty="0">
                <a:latin typeface="Palatino" pitchFamily="2" charset="77"/>
                <a:ea typeface="Palatino" pitchFamily="2" charset="77"/>
              </a:rPr>
              <a:t>MSME</a:t>
            </a:r>
          </a:p>
        </p:txBody>
      </p:sp>
      <p:sp>
        <p:nvSpPr>
          <p:cNvPr id="6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D2D785BE-F081-4B4B-9523-71B322C0062C}"/>
              </a:ext>
            </a:extLst>
          </p:cNvPr>
          <p:cNvSpPr>
            <a:spLocks noChangeAspect="1"/>
          </p:cNvSpPr>
          <p:nvPr/>
        </p:nvSpPr>
        <p:spPr>
          <a:xfrm>
            <a:off x="6789060" y="2375894"/>
            <a:ext cx="2173628" cy="2173628"/>
          </a:xfrm>
          <a:prstGeom prst="ellipse">
            <a:avLst/>
          </a:prstGeom>
          <a:solidFill>
            <a:srgbClr val="9BBB5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400" b="0" i="0" u="none" strike="noStrike" kern="1200" cap="none" spc="0" normalizeH="0" baseline="0" noProof="0">
                <a:ln>
                  <a:noFill/>
                </a:ln>
                <a:solidFill>
                  <a:prstClr val="white"/>
                </a:solidFill>
                <a:effectLst/>
                <a:uLnTx/>
                <a:uFillTx/>
                <a:latin typeface="Avenir Book" panose="02000503020000020003" pitchFamily="2" charset="0"/>
              </a:rPr>
              <a:t>Computational</a:t>
            </a:r>
            <a:r>
              <a:rPr kumimoji="0" lang="en-GB" sz="1400" b="0" i="0" u="none" strike="noStrike" kern="1200" cap="none" spc="0" normalizeH="0" baseline="0" noProof="0" dirty="0">
                <a:ln>
                  <a:noFill/>
                </a:ln>
                <a:solidFill>
                  <a:prstClr val="white"/>
                </a:solidFill>
                <a:effectLst/>
                <a:uLnTx/>
                <a:uFillTx/>
                <a:latin typeface="Avenir Book" panose="02000503020000020003" pitchFamily="2" charset="0"/>
              </a:rPr>
              <a:t> Materials </a:t>
            </a:r>
            <a:r>
              <a:rPr lang="en-GB" sz="1400" dirty="0">
                <a:solidFill>
                  <a:prstClr val="white"/>
                </a:solidFill>
                <a:latin typeface="Avenir Book" panose="02000503020000020003" pitchFamily="2" charset="0"/>
              </a:rPr>
              <a:t>Science,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venir Book" panose="02000503020000020003" pitchFamily="2" charset="0"/>
              </a:rPr>
              <a:t>Multiscale modeling,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venir Book" panose="02000503020000020003" pitchFamily="2" charset="0"/>
              </a:rPr>
              <a:t>Materials Informatics</a:t>
            </a:r>
            <a:endParaRPr kumimoji="0" lang="en-CH" sz="1400" b="0" i="0" u="none" strike="noStrike" kern="1200" cap="none" spc="0" normalizeH="0" baseline="0" noProof="0" dirty="0">
              <a:ln>
                <a:noFill/>
              </a:ln>
              <a:solidFill>
                <a:prstClr val="white"/>
              </a:solidFill>
              <a:effectLst/>
              <a:uLnTx/>
              <a:uFillTx/>
              <a:latin typeface="Avenir Book" panose="02000503020000020003" pitchFamily="2" charset="0"/>
            </a:endParaRPr>
          </a:p>
        </p:txBody>
      </p:sp>
      <p:sp>
        <p:nvSpPr>
          <p:cNvPr id="7" name="Oval 6">
            <a:extLst>
              <a:ext uri="{FF2B5EF4-FFF2-40B4-BE49-F238E27FC236}">
                <a16:creationId xmlns:a16="http://schemas.microsoft.com/office/drawing/2014/main" id="{C65E60C0-956F-264F-9597-8C7DDC2E319A}"/>
              </a:ext>
            </a:extLst>
          </p:cNvPr>
          <p:cNvSpPr>
            <a:spLocks noChangeAspect="1"/>
          </p:cNvSpPr>
          <p:nvPr/>
        </p:nvSpPr>
        <p:spPr>
          <a:xfrm>
            <a:off x="6789060" y="121041"/>
            <a:ext cx="2173628" cy="2173628"/>
          </a:xfrm>
          <a:prstGeom prst="ellipse">
            <a:avLst/>
          </a:prstGeom>
          <a:solidFill>
            <a:srgbClr val="8063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400" b="0" i="0" u="none" strike="noStrike" kern="1200" cap="none" spc="0" normalizeH="0" baseline="0" noProof="0" dirty="0">
                <a:ln>
                  <a:noFill/>
                </a:ln>
                <a:solidFill>
                  <a:prstClr val="white"/>
                </a:solidFill>
                <a:effectLst/>
                <a:uLnTx/>
                <a:uFillTx/>
                <a:latin typeface="Avenir Book" panose="02000503020000020003" pitchFamily="2" charset="0"/>
              </a:rPr>
              <a:t>Functional</a:t>
            </a:r>
            <a:br>
              <a:rPr kumimoji="0" lang="en-CH" sz="1400" b="0" i="0" u="none" strike="noStrike" kern="1200" cap="none" spc="0" normalizeH="0" baseline="0" noProof="0">
                <a:ln>
                  <a:noFill/>
                </a:ln>
                <a:solidFill>
                  <a:prstClr val="white"/>
                </a:solidFill>
                <a:effectLst/>
                <a:uLnTx/>
                <a:uFillTx/>
                <a:latin typeface="Avenir Book" panose="02000503020000020003" pitchFamily="2" charset="0"/>
              </a:rPr>
            </a:br>
            <a:r>
              <a:rPr kumimoji="0" lang="en-CH" sz="1400" b="0" i="0" u="none" strike="noStrike" kern="1200" cap="none" spc="0" normalizeH="0" baseline="0" noProof="0">
                <a:ln>
                  <a:noFill/>
                </a:ln>
                <a:solidFill>
                  <a:prstClr val="white"/>
                </a:solidFill>
                <a:effectLst/>
                <a:uLnTx/>
                <a:uFillTx/>
                <a:latin typeface="Avenir Book" panose="02000503020000020003" pitchFamily="2" charset="0"/>
              </a:rPr>
              <a:t>materials</a:t>
            </a:r>
            <a:r>
              <a:rPr kumimoji="0" lang="en-US" sz="1400" b="0" i="0" u="none" strike="noStrike" kern="1200" cap="none" spc="0" normalizeH="0" baseline="0" noProof="0" dirty="0">
                <a:ln>
                  <a:noFill/>
                </a:ln>
                <a:solidFill>
                  <a:prstClr val="white"/>
                </a:solidFill>
                <a:effectLst/>
                <a:uLnTx/>
                <a:uFillTx/>
                <a:latin typeface="Avenir Book" panose="02000503020000020003" pitchFamily="2" charset="0"/>
              </a:rPr>
              <a:t> and devices – multiferroics, semiconductors, metamaterials, spintronics, plasmonics</a:t>
            </a:r>
            <a:endParaRPr kumimoji="0" lang="en-CH" sz="1400" b="0" i="0" u="none" strike="noStrike" kern="1200" cap="none" spc="0" normalizeH="0" baseline="0" noProof="0" dirty="0">
              <a:ln>
                <a:noFill/>
              </a:ln>
              <a:solidFill>
                <a:prstClr val="white"/>
              </a:solidFill>
              <a:effectLst/>
              <a:uLnTx/>
              <a:uFillTx/>
              <a:latin typeface="Avenir Book" panose="02000503020000020003" pitchFamily="2" charset="0"/>
            </a:endParaRPr>
          </a:p>
        </p:txBody>
      </p:sp>
      <p:sp>
        <p:nvSpPr>
          <p:cNvPr id="8" name="Oval 7">
            <a:extLst>
              <a:ext uri="{FF2B5EF4-FFF2-40B4-BE49-F238E27FC236}">
                <a16:creationId xmlns:a16="http://schemas.microsoft.com/office/drawing/2014/main" id="{7A72F52F-F11F-1E49-8DB9-8F1BC77599B5}"/>
              </a:ext>
            </a:extLst>
          </p:cNvPr>
          <p:cNvSpPr>
            <a:spLocks noChangeAspect="1"/>
          </p:cNvSpPr>
          <p:nvPr/>
        </p:nvSpPr>
        <p:spPr>
          <a:xfrm>
            <a:off x="956510" y="892008"/>
            <a:ext cx="2173628" cy="2173628"/>
          </a:xfrm>
          <a:prstGeom prst="ellipse">
            <a:avLst/>
          </a:prstGeom>
          <a:solidFill>
            <a:srgbClr val="F896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prstClr val="white"/>
                </a:solidFill>
                <a:latin typeface="Avenir Book" panose="02000503020000020003" pitchFamily="2" charset="0"/>
              </a:rPr>
              <a:t>Materials processing</a:t>
            </a:r>
            <a:endParaRPr kumimoji="0" lang="en-CH" sz="1800" b="0" i="0" u="none" strike="noStrike" kern="1200" cap="none" spc="0" normalizeH="0" baseline="0" noProof="0" dirty="0">
              <a:ln>
                <a:noFill/>
              </a:ln>
              <a:solidFill>
                <a:prstClr val="white"/>
              </a:solidFill>
              <a:effectLst/>
              <a:uLnTx/>
              <a:uFillTx/>
              <a:latin typeface="Avenir Book" panose="02000503020000020003" pitchFamily="2" charset="0"/>
            </a:endParaRPr>
          </a:p>
        </p:txBody>
      </p:sp>
      <p:sp>
        <p:nvSpPr>
          <p:cNvPr id="9" name="Oval 8">
            <a:extLst>
              <a:ext uri="{FF2B5EF4-FFF2-40B4-BE49-F238E27FC236}">
                <a16:creationId xmlns:a16="http://schemas.microsoft.com/office/drawing/2014/main" id="{DCB8002E-7C1B-614A-ACE6-BBEC78170026}"/>
              </a:ext>
            </a:extLst>
          </p:cNvPr>
          <p:cNvSpPr>
            <a:spLocks noChangeAspect="1"/>
          </p:cNvSpPr>
          <p:nvPr/>
        </p:nvSpPr>
        <p:spPr>
          <a:xfrm>
            <a:off x="9796592" y="4529614"/>
            <a:ext cx="2173628" cy="2173628"/>
          </a:xfrm>
          <a:prstGeom prst="ellipse">
            <a:avLst/>
          </a:prstGeom>
          <a:solidFill>
            <a:srgbClr val="F896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dirty="0">
                <a:ln>
                  <a:noFill/>
                </a:ln>
                <a:solidFill>
                  <a:prstClr val="white"/>
                </a:solidFill>
                <a:effectLst/>
                <a:uLnTx/>
                <a:uFillTx/>
                <a:latin typeface="Avenir Book" panose="02000503020000020003" pitchFamily="2" charset="0"/>
              </a:rPr>
              <a:t>Energy</a:t>
            </a:r>
            <a:br>
              <a:rPr kumimoji="0" lang="en-CH" sz="1600" b="0" i="0" u="none" strike="noStrike" kern="1200" cap="none" spc="0" normalizeH="0" baseline="0" noProof="0" dirty="0">
                <a:ln>
                  <a:noFill/>
                </a:ln>
                <a:solidFill>
                  <a:prstClr val="white"/>
                </a:solidFill>
                <a:effectLst/>
                <a:uLnTx/>
                <a:uFillTx/>
                <a:latin typeface="Avenir Book" panose="02000503020000020003" pitchFamily="2" charset="0"/>
              </a:rPr>
            </a:br>
            <a:r>
              <a:rPr kumimoji="0" lang="en-CH" sz="1600" b="0" i="0" u="none" strike="noStrike" kern="1200" cap="none" spc="0" normalizeH="0" baseline="0" noProof="0" dirty="0">
                <a:ln>
                  <a:noFill/>
                </a:ln>
                <a:solidFill>
                  <a:prstClr val="white"/>
                </a:solidFill>
                <a:effectLst/>
                <a:uLnTx/>
                <a:uFillTx/>
                <a:latin typeface="Avenir Book" panose="02000503020000020003" pitchFamily="2" charset="0"/>
              </a:rPr>
              <a:t>materials</a:t>
            </a:r>
          </a:p>
        </p:txBody>
      </p:sp>
      <p:sp>
        <p:nvSpPr>
          <p:cNvPr id="10" name="Oval 9">
            <a:extLst>
              <a:ext uri="{FF2B5EF4-FFF2-40B4-BE49-F238E27FC236}">
                <a16:creationId xmlns:a16="http://schemas.microsoft.com/office/drawing/2014/main" id="{0B5F65BF-F589-BD46-AA1A-06A3116A38F1}"/>
              </a:ext>
            </a:extLst>
          </p:cNvPr>
          <p:cNvSpPr>
            <a:spLocks noChangeAspect="1"/>
          </p:cNvSpPr>
          <p:nvPr/>
        </p:nvSpPr>
        <p:spPr>
          <a:xfrm>
            <a:off x="9796592" y="86673"/>
            <a:ext cx="2173628" cy="2173628"/>
          </a:xfrm>
          <a:prstGeom prst="ellipse">
            <a:avLst/>
          </a:prstGeom>
          <a:solidFill>
            <a:srgbClr val="5585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venir Book" panose="02000503020000020003" pitchFamily="2" charset="0"/>
              </a:rPr>
              <a:t>Advanced Materials </a:t>
            </a:r>
            <a:r>
              <a:rPr kumimoji="0" lang="en-CH" sz="1600" b="0" i="0" u="none" strike="noStrike" kern="1200" cap="none" spc="0" normalizeH="0" baseline="0" noProof="0">
                <a:ln>
                  <a:noFill/>
                </a:ln>
                <a:solidFill>
                  <a:prstClr val="white"/>
                </a:solidFill>
                <a:effectLst/>
                <a:uLnTx/>
                <a:uFillTx/>
                <a:latin typeface="Avenir Book" panose="02000503020000020003" pitchFamily="2" charset="0"/>
              </a:rPr>
              <a:t>Characterization</a:t>
            </a:r>
            <a:r>
              <a:rPr kumimoji="0" lang="en-US" sz="1600" b="0" i="0" u="none" strike="noStrike" kern="1200" cap="none" spc="0" normalizeH="0" baseline="0" noProof="0" dirty="0">
                <a:ln>
                  <a:noFill/>
                </a:ln>
                <a:solidFill>
                  <a:prstClr val="white"/>
                </a:solidFill>
                <a:effectLst/>
                <a:uLnTx/>
                <a:uFillTx/>
                <a:latin typeface="Avenir Book" panose="02000503020000020003" pitchFamily="2" charset="0"/>
              </a:rPr>
              <a:t> </a:t>
            </a:r>
            <a:endParaRPr kumimoji="0" lang="en-CH" sz="1600" b="0" i="0" u="none" strike="noStrike" kern="1200" cap="none" spc="0" normalizeH="0" baseline="0" noProof="0" dirty="0">
              <a:ln>
                <a:noFill/>
              </a:ln>
              <a:solidFill>
                <a:prstClr val="white"/>
              </a:solidFill>
              <a:effectLst/>
              <a:uLnTx/>
              <a:uFillTx/>
              <a:latin typeface="Avenir Book" panose="02000503020000020003" pitchFamily="2" charset="0"/>
            </a:endParaRPr>
          </a:p>
        </p:txBody>
      </p:sp>
      <p:sp>
        <p:nvSpPr>
          <p:cNvPr id="11" name="Oval 10">
            <a:extLst>
              <a:ext uri="{FF2B5EF4-FFF2-40B4-BE49-F238E27FC236}">
                <a16:creationId xmlns:a16="http://schemas.microsoft.com/office/drawing/2014/main" id="{6BAB9B68-895F-4C4D-9737-EB48C9A5C0B8}"/>
              </a:ext>
            </a:extLst>
          </p:cNvPr>
          <p:cNvSpPr>
            <a:spLocks noChangeAspect="1"/>
          </p:cNvSpPr>
          <p:nvPr/>
        </p:nvSpPr>
        <p:spPr>
          <a:xfrm>
            <a:off x="6869193" y="4630747"/>
            <a:ext cx="2173628" cy="2173628"/>
          </a:xfrm>
          <a:prstGeom prst="ellipse">
            <a:avLst/>
          </a:prstGeom>
          <a:solidFill>
            <a:srgbClr val="4BAC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dirty="0">
                <a:ln>
                  <a:noFill/>
                </a:ln>
                <a:solidFill>
                  <a:prstClr val="white"/>
                </a:solidFill>
                <a:effectLst/>
                <a:uLnTx/>
                <a:uFillTx/>
                <a:latin typeface="Avenir Book" panose="02000503020000020003" pitchFamily="2" charset="0"/>
              </a:rPr>
              <a:t>Nanoscience &amp; Nanotechnology</a:t>
            </a:r>
          </a:p>
        </p:txBody>
      </p:sp>
      <p:sp>
        <p:nvSpPr>
          <p:cNvPr id="12" name="Oval 11">
            <a:extLst>
              <a:ext uri="{FF2B5EF4-FFF2-40B4-BE49-F238E27FC236}">
                <a16:creationId xmlns:a16="http://schemas.microsoft.com/office/drawing/2014/main" id="{1625A610-C785-134F-88AF-A4275BE93A3F}"/>
              </a:ext>
            </a:extLst>
          </p:cNvPr>
          <p:cNvSpPr>
            <a:spLocks noChangeAspect="1"/>
          </p:cNvSpPr>
          <p:nvPr/>
        </p:nvSpPr>
        <p:spPr>
          <a:xfrm>
            <a:off x="9796592" y="2328386"/>
            <a:ext cx="2173628" cy="2173628"/>
          </a:xfrm>
          <a:prstGeom prst="ellipse">
            <a:avLst/>
          </a:prstGeom>
          <a:solidFill>
            <a:srgbClr val="D883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dirty="0">
                <a:ln>
                  <a:noFill/>
                </a:ln>
                <a:solidFill>
                  <a:prstClr val="white"/>
                </a:solidFill>
                <a:effectLst/>
                <a:uLnTx/>
                <a:uFillTx/>
                <a:latin typeface="Avenir Book" panose="02000503020000020003" pitchFamily="2" charset="0"/>
              </a:rPr>
              <a:t>Health care &amp; Bio-Materials</a:t>
            </a:r>
          </a:p>
        </p:txBody>
      </p:sp>
      <p:sp>
        <p:nvSpPr>
          <p:cNvPr id="3" name="TextBox 2">
            <a:extLst>
              <a:ext uri="{FF2B5EF4-FFF2-40B4-BE49-F238E27FC236}">
                <a16:creationId xmlns:a16="http://schemas.microsoft.com/office/drawing/2014/main" id="{FB4AA905-1B4B-2B46-849C-A45BF0CC3894}"/>
              </a:ext>
            </a:extLst>
          </p:cNvPr>
          <p:cNvSpPr txBox="1"/>
          <p:nvPr/>
        </p:nvSpPr>
        <p:spPr>
          <a:xfrm>
            <a:off x="906169" y="4571761"/>
            <a:ext cx="25092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800" b="0" i="0" u="none" strike="noStrike" kern="1200" cap="none" spc="0" normalizeH="0" baseline="0" noProof="0" dirty="0">
                <a:ln>
                  <a:noFill/>
                </a:ln>
                <a:solidFill>
                  <a:prstClr val="black"/>
                </a:solidFill>
                <a:effectLst/>
                <a:uLnTx/>
                <a:uFillTx/>
                <a:latin typeface="Palatino" pitchFamily="2" charset="77"/>
                <a:ea typeface="Palatino" pitchFamily="2" charset="77"/>
              </a:rPr>
              <a:t>Research areas</a:t>
            </a:r>
          </a:p>
        </p:txBody>
      </p:sp>
      <p:sp>
        <p:nvSpPr>
          <p:cNvPr id="13" name="Oval 12">
            <a:extLst>
              <a:ext uri="{FF2B5EF4-FFF2-40B4-BE49-F238E27FC236}">
                <a16:creationId xmlns:a16="http://schemas.microsoft.com/office/drawing/2014/main" id="{14FFE113-3826-62DB-82EA-6A51104FA655}"/>
              </a:ext>
            </a:extLst>
          </p:cNvPr>
          <p:cNvSpPr>
            <a:spLocks noChangeAspect="1"/>
          </p:cNvSpPr>
          <p:nvPr/>
        </p:nvSpPr>
        <p:spPr>
          <a:xfrm>
            <a:off x="3941794" y="4597699"/>
            <a:ext cx="2173628" cy="2173628"/>
          </a:xfrm>
          <a:prstGeom prst="ellipse">
            <a:avLst/>
          </a:prstGeom>
          <a:solidFill>
            <a:srgbClr val="8063A2"/>
          </a:solidFill>
          <a:ln>
            <a:solidFill>
              <a:srgbClr val="8063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0" i="0" dirty="0">
                <a:solidFill>
                  <a:schemeClr val="bg1"/>
                </a:solidFill>
                <a:effectLst/>
                <a:latin typeface="Avenir Book" panose="02000503020000020003" pitchFamily="2" charset="0"/>
              </a:rPr>
              <a:t>Sustainable materials</a:t>
            </a:r>
            <a:endParaRPr kumimoji="0" lang="en-CH" sz="1600" b="0"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14" name="Oval 13">
            <a:extLst>
              <a:ext uri="{FF2B5EF4-FFF2-40B4-BE49-F238E27FC236}">
                <a16:creationId xmlns:a16="http://schemas.microsoft.com/office/drawing/2014/main" id="{697AE629-A0C5-91E1-9E4E-9357DF9D38BF}"/>
              </a:ext>
            </a:extLst>
          </p:cNvPr>
          <p:cNvSpPr>
            <a:spLocks noChangeAspect="1"/>
          </p:cNvSpPr>
          <p:nvPr/>
        </p:nvSpPr>
        <p:spPr>
          <a:xfrm>
            <a:off x="4026195" y="86673"/>
            <a:ext cx="2173628" cy="2173628"/>
          </a:xfrm>
          <a:prstGeom prst="ellipse">
            <a:avLst/>
          </a:prstGeom>
          <a:solidFill>
            <a:srgbClr val="BE4E4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white"/>
                </a:solidFill>
                <a:effectLst/>
                <a:uLnTx/>
                <a:uFillTx/>
                <a:latin typeface="Avenir Book" panose="02000503020000020003" pitchFamily="2" charset="0"/>
              </a:rPr>
              <a:t>Advanced Alloys and Composites</a:t>
            </a:r>
            <a:endParaRPr kumimoji="0" lang="en-CH" sz="1600" b="0" i="0" u="none" strike="noStrike" kern="1200" cap="none" spc="0" normalizeH="0" baseline="0" noProof="0" dirty="0">
              <a:ln>
                <a:noFill/>
              </a:ln>
              <a:solidFill>
                <a:prstClr val="white"/>
              </a:solidFill>
              <a:effectLst/>
              <a:uLnTx/>
              <a:uFillTx/>
              <a:latin typeface="Avenir Book" panose="02000503020000020003" pitchFamily="2" charset="0"/>
            </a:endParaRPr>
          </a:p>
        </p:txBody>
      </p:sp>
      <p:sp>
        <p:nvSpPr>
          <p:cNvPr id="15" name="Oval 14">
            <a:extLst>
              <a:ext uri="{FF2B5EF4-FFF2-40B4-BE49-F238E27FC236}">
                <a16:creationId xmlns:a16="http://schemas.microsoft.com/office/drawing/2014/main" id="{BEF226CE-4BD4-D044-9DC6-09EDB4507992}"/>
              </a:ext>
            </a:extLst>
          </p:cNvPr>
          <p:cNvSpPr>
            <a:spLocks noChangeAspect="1"/>
          </p:cNvSpPr>
          <p:nvPr/>
        </p:nvSpPr>
        <p:spPr>
          <a:xfrm>
            <a:off x="3807876" y="2355986"/>
            <a:ext cx="2173628" cy="2173628"/>
          </a:xfrm>
          <a:prstGeom prst="ellipse">
            <a:avLst/>
          </a:prstGeom>
          <a:solidFill>
            <a:srgbClr val="5585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venir Book" panose="02000503020000020003" pitchFamily="2" charset="0"/>
              </a:rPr>
              <a:t>Electrochemical Materials Engineering</a:t>
            </a:r>
            <a:endParaRPr kumimoji="0" lang="en-CH" sz="1600" b="0" i="0" u="none" strike="noStrike" kern="1200" cap="none" spc="0" normalizeH="0" baseline="0" noProof="0" dirty="0">
              <a:ln>
                <a:noFill/>
              </a:ln>
              <a:solidFill>
                <a:schemeClr val="bg1"/>
              </a:solidFill>
              <a:effectLst/>
              <a:uLnTx/>
              <a:uFillTx/>
              <a:latin typeface="Avenir Book" panose="02000503020000020003" pitchFamily="2" charset="0"/>
            </a:endParaRPr>
          </a:p>
        </p:txBody>
      </p:sp>
    </p:spTree>
    <p:extLst>
      <p:ext uri="{BB962C8B-B14F-4D97-AF65-F5344CB8AC3E}">
        <p14:creationId xmlns:p14="http://schemas.microsoft.com/office/powerpoint/2010/main" val="114746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D47176-ABFD-1844-977B-5255EA0637E5}"/>
              </a:ext>
            </a:extLst>
          </p:cNvPr>
          <p:cNvPicPr>
            <a:picLocks noChangeAspect="1"/>
          </p:cNvPicPr>
          <p:nvPr/>
        </p:nvPicPr>
        <p:blipFill>
          <a:blip r:embed="rId2"/>
          <a:stretch>
            <a:fillRect/>
          </a:stretch>
        </p:blipFill>
        <p:spPr>
          <a:xfrm>
            <a:off x="8104988" y="136444"/>
            <a:ext cx="4043032" cy="3431356"/>
          </a:xfrm>
          <a:prstGeom prst="rect">
            <a:avLst/>
          </a:prstGeom>
        </p:spPr>
      </p:pic>
      <p:sp>
        <p:nvSpPr>
          <p:cNvPr id="3" name="Title 2">
            <a:extLst>
              <a:ext uri="{FF2B5EF4-FFF2-40B4-BE49-F238E27FC236}">
                <a16:creationId xmlns:a16="http://schemas.microsoft.com/office/drawing/2014/main" id="{E5B4C8DF-749C-B348-8B36-4D5D1A536725}"/>
              </a:ext>
            </a:extLst>
          </p:cNvPr>
          <p:cNvSpPr>
            <a:spLocks noGrp="1"/>
          </p:cNvSpPr>
          <p:nvPr>
            <p:ph type="title"/>
          </p:nvPr>
        </p:nvSpPr>
        <p:spPr>
          <a:xfrm>
            <a:off x="611956" y="-111690"/>
            <a:ext cx="10515600" cy="1325563"/>
          </a:xfrm>
        </p:spPr>
        <p:txBody>
          <a:bodyPr/>
          <a:lstStyle/>
          <a:p>
            <a:r>
              <a:rPr lang="en-CH" dirty="0">
                <a:latin typeface="Palatino" pitchFamily="2" charset="77"/>
                <a:ea typeface="Palatino" pitchFamily="2" charset="77"/>
              </a:rPr>
              <a:t>Facilities at MSME</a:t>
            </a:r>
          </a:p>
        </p:txBody>
      </p:sp>
      <p:grpSp>
        <p:nvGrpSpPr>
          <p:cNvPr id="12" name="Group 11">
            <a:extLst>
              <a:ext uri="{FF2B5EF4-FFF2-40B4-BE49-F238E27FC236}">
                <a16:creationId xmlns:a16="http://schemas.microsoft.com/office/drawing/2014/main" id="{356559F6-CEC4-8547-A920-B1BC6B9DEDD9}"/>
              </a:ext>
            </a:extLst>
          </p:cNvPr>
          <p:cNvGrpSpPr/>
          <p:nvPr/>
        </p:nvGrpSpPr>
        <p:grpSpPr>
          <a:xfrm>
            <a:off x="179109" y="1059419"/>
            <a:ext cx="5599521" cy="4002771"/>
            <a:chOff x="263950" y="2703059"/>
            <a:chExt cx="5599521" cy="4002771"/>
          </a:xfrm>
        </p:grpSpPr>
        <p:grpSp>
          <p:nvGrpSpPr>
            <p:cNvPr id="10" name="Group 9">
              <a:extLst>
                <a:ext uri="{FF2B5EF4-FFF2-40B4-BE49-F238E27FC236}">
                  <a16:creationId xmlns:a16="http://schemas.microsoft.com/office/drawing/2014/main" id="{56286BE7-F587-9048-8802-7807ED326C5C}"/>
                </a:ext>
              </a:extLst>
            </p:cNvPr>
            <p:cNvGrpSpPr/>
            <p:nvPr/>
          </p:nvGrpSpPr>
          <p:grpSpPr>
            <a:xfrm>
              <a:off x="263950" y="3053222"/>
              <a:ext cx="5599521" cy="3652608"/>
              <a:chOff x="160256" y="2413262"/>
              <a:chExt cx="5599521" cy="3652608"/>
            </a:xfrm>
          </p:grpSpPr>
          <p:sp>
            <p:nvSpPr>
              <p:cNvPr id="9" name="Rounded Rectangle 8">
                <a:extLst>
                  <a:ext uri="{FF2B5EF4-FFF2-40B4-BE49-F238E27FC236}">
                    <a16:creationId xmlns:a16="http://schemas.microsoft.com/office/drawing/2014/main" id="{D58893B8-DA1D-BF45-AFF3-C3087773B6DB}"/>
                  </a:ext>
                </a:extLst>
              </p:cNvPr>
              <p:cNvSpPr/>
              <p:nvPr/>
            </p:nvSpPr>
            <p:spPr>
              <a:xfrm>
                <a:off x="160256" y="2413262"/>
                <a:ext cx="5599521" cy="3240781"/>
              </a:xfrm>
              <a:prstGeom prst="roundRect">
                <a:avLst/>
              </a:prstGeom>
              <a:solidFill>
                <a:srgbClr val="4BAC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endParaRPr>
              </a:p>
            </p:txBody>
          </p:sp>
          <p:sp>
            <p:nvSpPr>
              <p:cNvPr id="5" name="TextBox 4">
                <a:extLst>
                  <a:ext uri="{FF2B5EF4-FFF2-40B4-BE49-F238E27FC236}">
                    <a16:creationId xmlns:a16="http://schemas.microsoft.com/office/drawing/2014/main" id="{6A8EB3A6-4CAD-B44D-A44A-0A8AA0D9FA2E}"/>
                  </a:ext>
                </a:extLst>
              </p:cNvPr>
              <p:cNvSpPr txBox="1"/>
              <p:nvPr/>
            </p:nvSpPr>
            <p:spPr>
              <a:xfrm>
                <a:off x="325908" y="2649550"/>
                <a:ext cx="2263120" cy="3416320"/>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Pulse Laser Deposition  </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E-beam deposition</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Planetary Ball mill</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Rolling mill</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Robotic GTA welding</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Uniaxial Compaction Press</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Cold-Isostatic Press</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Induction-melting furnace</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Arc-melting furnace</a:t>
                </a:r>
              </a:p>
              <a:p>
                <a:pPr marL="285750" indent="-285750" algn="just">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Electrochemical Workstation</a:t>
                </a:r>
              </a:p>
              <a:p>
                <a:pPr marL="285750" indent="-285750" algn="just">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Spin and Dip coater</a:t>
                </a:r>
              </a:p>
              <a:p>
                <a:pPr marL="285750" indent="-285750">
                  <a:spcAft>
                    <a:spcPts val="600"/>
                  </a:spcAft>
                  <a:buFont typeface="Arial" panose="020B0604020202020204" pitchFamily="34" charset="0"/>
                  <a:buChar char="•"/>
                </a:pPr>
                <a:endParaRPr lang="en-IN" sz="1200" dirty="0">
                  <a:solidFill>
                    <a:schemeClr val="bg1"/>
                  </a:solidFill>
                  <a:ea typeface="Palatino" pitchFamily="2" charset="77"/>
                  <a:cs typeface="Arial" panose="020B0604020202020204" pitchFamily="34" charset="0"/>
                </a:endParaRPr>
              </a:p>
              <a:p>
                <a:pPr algn="l">
                  <a:spcAft>
                    <a:spcPts val="600"/>
                  </a:spcAft>
                </a:pPr>
                <a:endParaRPr lang="en-CH" sz="1200" dirty="0">
                  <a:solidFill>
                    <a:schemeClr val="bg1"/>
                  </a:solidFill>
                  <a:ea typeface="Palatino" pitchFamily="2" charset="77"/>
                </a:endParaRPr>
              </a:p>
            </p:txBody>
          </p:sp>
          <p:sp>
            <p:nvSpPr>
              <p:cNvPr id="6" name="TextBox 5">
                <a:extLst>
                  <a:ext uri="{FF2B5EF4-FFF2-40B4-BE49-F238E27FC236}">
                    <a16:creationId xmlns:a16="http://schemas.microsoft.com/office/drawing/2014/main" id="{921B413C-B5B5-F340-8ED3-415E964134C7}"/>
                  </a:ext>
                </a:extLst>
              </p:cNvPr>
              <p:cNvSpPr txBox="1"/>
              <p:nvPr/>
            </p:nvSpPr>
            <p:spPr>
              <a:xfrm>
                <a:off x="2752088" y="2659592"/>
                <a:ext cx="2699778" cy="3154710"/>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Sputtering</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Hot press</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High Temperature Vacuum Furnace </a:t>
                </a:r>
              </a:p>
              <a:p>
                <a:pPr marL="285750" indent="-285750">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Infra-red heating furnace</a:t>
                </a:r>
              </a:p>
              <a:p>
                <a:pPr marL="285750" indent="-285750" algn="just">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Muffle and tube furnaces</a:t>
                </a:r>
              </a:p>
              <a:p>
                <a:pPr marL="285750" indent="-285750" algn="just">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Salt-bath furnace</a:t>
                </a:r>
              </a:p>
              <a:p>
                <a:pPr marL="285750" indent="-285750" algn="just">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Autoclave Ovens</a:t>
                </a:r>
              </a:p>
              <a:p>
                <a:pPr marL="285750" indent="-285750" algn="just">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Incubator shaker</a:t>
                </a:r>
              </a:p>
              <a:p>
                <a:pPr marL="285750" indent="-285750" algn="just">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Freeze drier </a:t>
                </a:r>
              </a:p>
              <a:p>
                <a:pPr marL="285750" indent="-285750" algn="just">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Bio-safety cabinet</a:t>
                </a:r>
              </a:p>
              <a:p>
                <a:pPr marL="285750" indent="-285750" algn="just">
                  <a:spcAft>
                    <a:spcPts val="600"/>
                  </a:spcAft>
                  <a:buFont typeface="Arial" panose="020B0604020202020204" pitchFamily="34" charset="0"/>
                  <a:buChar char="•"/>
                </a:pPr>
                <a:r>
                  <a:rPr lang="en-IN" sz="1200" dirty="0">
                    <a:solidFill>
                      <a:schemeClr val="bg1"/>
                    </a:solidFill>
                    <a:ea typeface="Palatino" pitchFamily="2" charset="77"/>
                    <a:cs typeface="Arial" panose="020B0604020202020204" pitchFamily="34" charset="0"/>
                  </a:rPr>
                  <a:t>Glove-box </a:t>
                </a:r>
              </a:p>
              <a:p>
                <a:pPr algn="l"/>
                <a:endParaRPr lang="en-CH" sz="1200" dirty="0">
                  <a:solidFill>
                    <a:schemeClr val="bg1"/>
                  </a:solidFill>
                </a:endParaRPr>
              </a:p>
            </p:txBody>
          </p:sp>
        </p:grpSp>
        <p:sp>
          <p:nvSpPr>
            <p:cNvPr id="11" name="TextBox 10">
              <a:extLst>
                <a:ext uri="{FF2B5EF4-FFF2-40B4-BE49-F238E27FC236}">
                  <a16:creationId xmlns:a16="http://schemas.microsoft.com/office/drawing/2014/main" id="{4F9616C8-AB97-5E4C-9929-094ED1FCFB7C}"/>
                </a:ext>
              </a:extLst>
            </p:cNvPr>
            <p:cNvSpPr txBox="1"/>
            <p:nvPr/>
          </p:nvSpPr>
          <p:spPr>
            <a:xfrm>
              <a:off x="1299123" y="2703059"/>
              <a:ext cx="3512180" cy="369332"/>
            </a:xfrm>
            <a:prstGeom prst="rect">
              <a:avLst/>
            </a:prstGeom>
            <a:noFill/>
          </p:spPr>
          <p:txBody>
            <a:bodyPr wrap="none" rtlCol="0">
              <a:spAutoFit/>
            </a:bodyPr>
            <a:lstStyle/>
            <a:p>
              <a:pPr algn="l"/>
              <a:r>
                <a:rPr lang="en-CH" b="1" dirty="0">
                  <a:solidFill>
                    <a:srgbClr val="BE4E4C"/>
                  </a:solidFill>
                </a:rPr>
                <a:t>Material</a:t>
              </a:r>
              <a:r>
                <a:rPr lang="en-IN" b="1" dirty="0">
                  <a:solidFill>
                    <a:srgbClr val="BE4E4C"/>
                  </a:solidFill>
                </a:rPr>
                <a:t>s</a:t>
              </a:r>
              <a:r>
                <a:rPr lang="en-CH" b="1" dirty="0">
                  <a:solidFill>
                    <a:srgbClr val="BE4E4C"/>
                  </a:solidFill>
                </a:rPr>
                <a:t> Synthesis and Processing</a:t>
              </a:r>
            </a:p>
          </p:txBody>
        </p:sp>
      </p:grpSp>
      <p:grpSp>
        <p:nvGrpSpPr>
          <p:cNvPr id="16" name="Group 15">
            <a:extLst>
              <a:ext uri="{FF2B5EF4-FFF2-40B4-BE49-F238E27FC236}">
                <a16:creationId xmlns:a16="http://schemas.microsoft.com/office/drawing/2014/main" id="{00EC0DE7-14F5-7C4F-977E-E4A5392056AE}"/>
              </a:ext>
            </a:extLst>
          </p:cNvPr>
          <p:cNvGrpSpPr/>
          <p:nvPr/>
        </p:nvGrpSpPr>
        <p:grpSpPr>
          <a:xfrm>
            <a:off x="5869755" y="493755"/>
            <a:ext cx="3164903" cy="3322179"/>
            <a:chOff x="5604067" y="1345422"/>
            <a:chExt cx="3164903" cy="3322179"/>
          </a:xfrm>
        </p:grpSpPr>
        <p:grpSp>
          <p:nvGrpSpPr>
            <p:cNvPr id="14" name="Group 13">
              <a:extLst>
                <a:ext uri="{FF2B5EF4-FFF2-40B4-BE49-F238E27FC236}">
                  <a16:creationId xmlns:a16="http://schemas.microsoft.com/office/drawing/2014/main" id="{D59F629D-C936-3E40-BED7-23181B969532}"/>
                </a:ext>
              </a:extLst>
            </p:cNvPr>
            <p:cNvGrpSpPr/>
            <p:nvPr/>
          </p:nvGrpSpPr>
          <p:grpSpPr>
            <a:xfrm>
              <a:off x="5604067" y="1698491"/>
              <a:ext cx="3164903" cy="2969110"/>
              <a:chOff x="5608942" y="1349700"/>
              <a:chExt cx="3164903" cy="2969110"/>
            </a:xfrm>
          </p:grpSpPr>
          <p:sp>
            <p:nvSpPr>
              <p:cNvPr id="13" name="Rounded Rectangle 12">
                <a:extLst>
                  <a:ext uri="{FF2B5EF4-FFF2-40B4-BE49-F238E27FC236}">
                    <a16:creationId xmlns:a16="http://schemas.microsoft.com/office/drawing/2014/main" id="{58E7F0D3-EEDF-F047-A8FC-F3F78911046C}"/>
                  </a:ext>
                </a:extLst>
              </p:cNvPr>
              <p:cNvSpPr/>
              <p:nvPr/>
            </p:nvSpPr>
            <p:spPr>
              <a:xfrm>
                <a:off x="5608942" y="1349700"/>
                <a:ext cx="3164901" cy="2969110"/>
              </a:xfrm>
              <a:prstGeom prst="roundRect">
                <a:avLst/>
              </a:prstGeom>
              <a:solidFill>
                <a:srgbClr val="8063A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H" dirty="0"/>
              </a:p>
            </p:txBody>
          </p:sp>
          <p:sp>
            <p:nvSpPr>
              <p:cNvPr id="7" name="TextBox 6">
                <a:extLst>
                  <a:ext uri="{FF2B5EF4-FFF2-40B4-BE49-F238E27FC236}">
                    <a16:creationId xmlns:a16="http://schemas.microsoft.com/office/drawing/2014/main" id="{060928AF-61F6-0A45-A98E-C27C8FB462F1}"/>
                  </a:ext>
                </a:extLst>
              </p:cNvPr>
              <p:cNvSpPr txBox="1"/>
              <p:nvPr/>
            </p:nvSpPr>
            <p:spPr>
              <a:xfrm>
                <a:off x="5608943" y="1562295"/>
                <a:ext cx="3164902" cy="25545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dirty="0">
                    <a:solidFill>
                      <a:schemeClr val="bg1"/>
                    </a:solidFill>
                  </a:rPr>
                  <a:t>Thermo-Calc</a:t>
                </a:r>
              </a:p>
              <a:p>
                <a:pPr marL="285750" indent="-285750">
                  <a:spcAft>
                    <a:spcPts val="600"/>
                  </a:spcAft>
                  <a:buFont typeface="Arial" panose="020B0604020202020204" pitchFamily="34" charset="0"/>
                  <a:buChar char="•"/>
                </a:pPr>
                <a:r>
                  <a:rPr lang="en-US" sz="1200" dirty="0">
                    <a:solidFill>
                      <a:schemeClr val="bg1"/>
                    </a:solidFill>
                  </a:rPr>
                  <a:t>DICTRA</a:t>
                </a:r>
              </a:p>
              <a:p>
                <a:pPr marL="285750" indent="-285750">
                  <a:spcAft>
                    <a:spcPts val="600"/>
                  </a:spcAft>
                  <a:buFont typeface="Arial" panose="020B0604020202020204" pitchFamily="34" charset="0"/>
                  <a:buChar char="•"/>
                </a:pPr>
                <a:r>
                  <a:rPr lang="en-US" sz="1200" dirty="0">
                    <a:solidFill>
                      <a:schemeClr val="bg1"/>
                    </a:solidFill>
                  </a:rPr>
                  <a:t>TC-Prisma</a:t>
                </a:r>
              </a:p>
              <a:p>
                <a:pPr marL="285750" indent="-285750">
                  <a:spcAft>
                    <a:spcPts val="600"/>
                  </a:spcAft>
                  <a:buFont typeface="Arial" panose="020B0604020202020204" pitchFamily="34" charset="0"/>
                  <a:buChar char="•"/>
                </a:pPr>
                <a:r>
                  <a:rPr lang="en-US" sz="1200" dirty="0">
                    <a:solidFill>
                      <a:schemeClr val="bg1"/>
                    </a:solidFill>
                  </a:rPr>
                  <a:t>COMSOL Multiphysics, ANSYS</a:t>
                </a:r>
              </a:p>
              <a:p>
                <a:pPr marL="285750" indent="-285750">
                  <a:spcAft>
                    <a:spcPts val="600"/>
                  </a:spcAft>
                  <a:buFont typeface="Arial" panose="020B0604020202020204" pitchFamily="34" charset="0"/>
                  <a:buChar char="•"/>
                </a:pPr>
                <a:r>
                  <a:rPr lang="en-US" sz="1200" dirty="0">
                    <a:solidFill>
                      <a:schemeClr val="bg1"/>
                    </a:solidFill>
                  </a:rPr>
                  <a:t>CrystalMaker Suite</a:t>
                </a:r>
              </a:p>
              <a:p>
                <a:pPr marL="285750" indent="-285750">
                  <a:spcAft>
                    <a:spcPts val="600"/>
                  </a:spcAft>
                  <a:buFont typeface="Arial" panose="020B0604020202020204" pitchFamily="34" charset="0"/>
                  <a:buChar char="•"/>
                </a:pPr>
                <a:r>
                  <a:rPr lang="en-US" sz="1200" dirty="0">
                    <a:solidFill>
                      <a:schemeClr val="bg1"/>
                    </a:solidFill>
                  </a:rPr>
                  <a:t>VASP</a:t>
                </a:r>
              </a:p>
              <a:p>
                <a:pPr marL="285750" indent="-285750">
                  <a:spcAft>
                    <a:spcPts val="600"/>
                  </a:spcAft>
                  <a:buFont typeface="Arial" panose="020B0604020202020204" pitchFamily="34" charset="0"/>
                  <a:buChar char="•"/>
                </a:pPr>
                <a:r>
                  <a:rPr lang="en-US" sz="1200" dirty="0">
                    <a:solidFill>
                      <a:schemeClr val="bg1"/>
                    </a:solidFill>
                  </a:rPr>
                  <a:t>State-of-the-art GPU clusters </a:t>
                </a:r>
              </a:p>
              <a:p>
                <a:pPr marL="285750" indent="-285750">
                  <a:spcAft>
                    <a:spcPts val="600"/>
                  </a:spcAft>
                  <a:buFont typeface="Arial" panose="020B0604020202020204" pitchFamily="34" charset="0"/>
                  <a:buChar char="•"/>
                </a:pPr>
                <a:r>
                  <a:rPr lang="en-US" sz="1200" dirty="0">
                    <a:solidFill>
                      <a:schemeClr val="bg1"/>
                    </a:solidFill>
                  </a:rPr>
                  <a:t>Inhouse NSM Supercomputing facility ParamSeva</a:t>
                </a:r>
              </a:p>
              <a:p>
                <a:pPr marL="285750" indent="-285750">
                  <a:spcAft>
                    <a:spcPts val="600"/>
                  </a:spcAft>
                  <a:buFont typeface="Arial" panose="020B0604020202020204" pitchFamily="34" charset="0"/>
                  <a:buChar char="•"/>
                </a:pPr>
                <a:r>
                  <a:rPr lang="en-US" sz="1200" dirty="0">
                    <a:solidFill>
                      <a:schemeClr val="bg1"/>
                    </a:solidFill>
                  </a:rPr>
                  <a:t>MicroSim </a:t>
                </a:r>
                <a:endParaRPr lang="en-CH" sz="1400" dirty="0">
                  <a:solidFill>
                    <a:schemeClr val="bg1"/>
                  </a:solidFill>
                </a:endParaRPr>
              </a:p>
            </p:txBody>
          </p:sp>
        </p:grpSp>
        <p:sp>
          <p:nvSpPr>
            <p:cNvPr id="15" name="TextBox 14">
              <a:extLst>
                <a:ext uri="{FF2B5EF4-FFF2-40B4-BE49-F238E27FC236}">
                  <a16:creationId xmlns:a16="http://schemas.microsoft.com/office/drawing/2014/main" id="{CD3EF141-4757-CF44-8AE5-F4DDA90AF49A}"/>
                </a:ext>
              </a:extLst>
            </p:cNvPr>
            <p:cNvSpPr txBox="1"/>
            <p:nvPr/>
          </p:nvSpPr>
          <p:spPr>
            <a:xfrm>
              <a:off x="6332633" y="1345422"/>
              <a:ext cx="1606978" cy="369332"/>
            </a:xfrm>
            <a:prstGeom prst="rect">
              <a:avLst/>
            </a:prstGeom>
            <a:noFill/>
          </p:spPr>
          <p:txBody>
            <a:bodyPr wrap="none" rtlCol="0">
              <a:spAutoFit/>
            </a:bodyPr>
            <a:lstStyle/>
            <a:p>
              <a:pPr algn="l"/>
              <a:r>
                <a:rPr lang="en-CH" b="1" dirty="0">
                  <a:solidFill>
                    <a:srgbClr val="BE4E4C"/>
                  </a:solidFill>
                </a:rPr>
                <a:t>Computational</a:t>
              </a:r>
            </a:p>
          </p:txBody>
        </p:sp>
      </p:grpSp>
      <p:grpSp>
        <p:nvGrpSpPr>
          <p:cNvPr id="4" name="Group 3">
            <a:extLst>
              <a:ext uri="{FF2B5EF4-FFF2-40B4-BE49-F238E27FC236}">
                <a16:creationId xmlns:a16="http://schemas.microsoft.com/office/drawing/2014/main" id="{62AF2577-BDB1-504C-9B61-D8C768F11764}"/>
              </a:ext>
            </a:extLst>
          </p:cNvPr>
          <p:cNvGrpSpPr/>
          <p:nvPr/>
        </p:nvGrpSpPr>
        <p:grpSpPr>
          <a:xfrm>
            <a:off x="725255" y="4369577"/>
            <a:ext cx="11349872" cy="2258018"/>
            <a:chOff x="725864" y="4463538"/>
            <a:chExt cx="11349872" cy="2258018"/>
          </a:xfrm>
        </p:grpSpPr>
        <p:sp>
          <p:nvSpPr>
            <p:cNvPr id="17" name="Rounded Rectangle 16">
              <a:extLst>
                <a:ext uri="{FF2B5EF4-FFF2-40B4-BE49-F238E27FC236}">
                  <a16:creationId xmlns:a16="http://schemas.microsoft.com/office/drawing/2014/main" id="{FE1EADEA-32A9-3F45-8E95-C59BFB4A9DC4}"/>
                </a:ext>
              </a:extLst>
            </p:cNvPr>
            <p:cNvSpPr/>
            <p:nvPr/>
          </p:nvSpPr>
          <p:spPr>
            <a:xfrm>
              <a:off x="725864" y="4839147"/>
              <a:ext cx="11349872" cy="1882409"/>
            </a:xfrm>
            <a:prstGeom prst="roundRect">
              <a:avLst/>
            </a:prstGeom>
            <a:solidFill>
              <a:srgbClr val="ACC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sp>
          <p:nvSpPr>
            <p:cNvPr id="18" name="TextBox 17">
              <a:extLst>
                <a:ext uri="{FF2B5EF4-FFF2-40B4-BE49-F238E27FC236}">
                  <a16:creationId xmlns:a16="http://schemas.microsoft.com/office/drawing/2014/main" id="{71E6958A-9D18-2346-A419-5957BC1FD633}"/>
                </a:ext>
              </a:extLst>
            </p:cNvPr>
            <p:cNvSpPr txBox="1"/>
            <p:nvPr/>
          </p:nvSpPr>
          <p:spPr>
            <a:xfrm>
              <a:off x="6096609" y="4463538"/>
              <a:ext cx="1744260" cy="369332"/>
            </a:xfrm>
            <a:prstGeom prst="rect">
              <a:avLst/>
            </a:prstGeom>
            <a:noFill/>
          </p:spPr>
          <p:txBody>
            <a:bodyPr wrap="none" rtlCol="0">
              <a:spAutoFit/>
            </a:bodyPr>
            <a:lstStyle/>
            <a:p>
              <a:pPr algn="l"/>
              <a:r>
                <a:rPr lang="en-CH" b="1" dirty="0">
                  <a:solidFill>
                    <a:srgbClr val="BE4E4C"/>
                  </a:solidFill>
                </a:rPr>
                <a:t>Characterization</a:t>
              </a:r>
            </a:p>
          </p:txBody>
        </p:sp>
        <p:sp>
          <p:nvSpPr>
            <p:cNvPr id="19" name="TextBox 18">
              <a:extLst>
                <a:ext uri="{FF2B5EF4-FFF2-40B4-BE49-F238E27FC236}">
                  <a16:creationId xmlns:a16="http://schemas.microsoft.com/office/drawing/2014/main" id="{C6C15084-8440-404E-96BC-6F15E01F1A5B}"/>
                </a:ext>
              </a:extLst>
            </p:cNvPr>
            <p:cNvSpPr txBox="1"/>
            <p:nvPr/>
          </p:nvSpPr>
          <p:spPr>
            <a:xfrm>
              <a:off x="1210358" y="4870075"/>
              <a:ext cx="1781065" cy="175432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pt-BR" sz="1200" dirty="0" err="1">
                  <a:ea typeface="Palatino" pitchFamily="2" charset="77"/>
                  <a:cs typeface="Arial" panose="020B0604020202020204" pitchFamily="34" charset="0"/>
                </a:rPr>
                <a:t>Cold</a:t>
              </a:r>
              <a:r>
                <a:rPr lang="pt-BR" sz="1200" dirty="0">
                  <a:ea typeface="Palatino" pitchFamily="2" charset="77"/>
                  <a:cs typeface="Arial" panose="020B0604020202020204" pitchFamily="34" charset="0"/>
                </a:rPr>
                <a:t> FEG-TEM</a:t>
              </a:r>
            </a:p>
            <a:p>
              <a:pPr marL="285750" indent="-285750">
                <a:lnSpc>
                  <a:spcPct val="150000"/>
                </a:lnSpc>
                <a:buFont typeface="Arial" panose="020B0604020202020204" pitchFamily="34" charset="0"/>
                <a:buChar char="•"/>
              </a:pPr>
              <a:r>
                <a:rPr lang="pt-BR" sz="1200" dirty="0">
                  <a:ea typeface="Palatino" pitchFamily="2" charset="77"/>
                  <a:cs typeface="Arial" panose="020B0604020202020204" pitchFamily="34" charset="0"/>
                </a:rPr>
                <a:t>FEG- SEM </a:t>
              </a:r>
              <a:r>
                <a:rPr lang="pt-BR" sz="1200" dirty="0" err="1">
                  <a:ea typeface="Palatino" pitchFamily="2" charset="77"/>
                  <a:cs typeface="Arial" panose="020B0604020202020204" pitchFamily="34" charset="0"/>
                </a:rPr>
                <a:t>with</a:t>
              </a:r>
              <a:r>
                <a:rPr lang="pt-BR" sz="1200" dirty="0">
                  <a:ea typeface="Palatino" pitchFamily="2" charset="77"/>
                  <a:cs typeface="Arial" panose="020B0604020202020204" pitchFamily="34" charset="0"/>
                </a:rPr>
                <a:t> EBSD </a:t>
              </a:r>
            </a:p>
            <a:p>
              <a:pPr marL="285750" indent="-285750">
                <a:lnSpc>
                  <a:spcPct val="150000"/>
                </a:lnSpc>
                <a:buFont typeface="Arial" panose="020B0604020202020204" pitchFamily="34" charset="0"/>
                <a:buChar char="•"/>
              </a:pPr>
              <a:r>
                <a:rPr lang="pt-BR" sz="1200" dirty="0" err="1">
                  <a:ea typeface="Palatino" pitchFamily="2" charset="77"/>
                  <a:cs typeface="Arial" panose="020B0604020202020204" pitchFamily="34" charset="0"/>
                </a:rPr>
                <a:t>Optical</a:t>
              </a:r>
              <a:r>
                <a:rPr lang="pt-BR" sz="1200" dirty="0">
                  <a:ea typeface="Palatino" pitchFamily="2" charset="77"/>
                  <a:cs typeface="Arial" panose="020B0604020202020204" pitchFamily="34" charset="0"/>
                </a:rPr>
                <a:t> </a:t>
              </a:r>
              <a:r>
                <a:rPr lang="pt-BR" sz="1200" dirty="0" err="1">
                  <a:ea typeface="Palatino" pitchFamily="2" charset="77"/>
                  <a:cs typeface="Arial" panose="020B0604020202020204" pitchFamily="34" charset="0"/>
                </a:rPr>
                <a:t>Microscopes</a:t>
              </a:r>
              <a:endParaRPr lang="pt-BR" sz="1200" dirty="0">
                <a:ea typeface="Palatino" pitchFamily="2" charset="77"/>
                <a:cs typeface="Arial" panose="020B0604020202020204" pitchFamily="34" charset="0"/>
              </a:endParaRPr>
            </a:p>
            <a:p>
              <a:pPr marL="285750" indent="-285750">
                <a:lnSpc>
                  <a:spcPct val="150000"/>
                </a:lnSpc>
                <a:buFont typeface="Arial" panose="020B0604020202020204" pitchFamily="34" charset="0"/>
                <a:buChar char="•"/>
              </a:pPr>
              <a:r>
                <a:rPr lang="pt-BR" sz="1200" dirty="0">
                  <a:ea typeface="Palatino" pitchFamily="2" charset="77"/>
                  <a:cs typeface="Arial" panose="020B0604020202020204" pitchFamily="34" charset="0"/>
                </a:rPr>
                <a:t>FIB</a:t>
              </a:r>
            </a:p>
            <a:p>
              <a:pPr marL="285750" indent="-285750">
                <a:lnSpc>
                  <a:spcPct val="150000"/>
                </a:lnSpc>
                <a:buFont typeface="Arial" panose="020B0604020202020204" pitchFamily="34" charset="0"/>
                <a:buChar char="•"/>
              </a:pPr>
              <a:r>
                <a:rPr lang="pt-BR" sz="1200" dirty="0" err="1">
                  <a:ea typeface="Palatino" pitchFamily="2" charset="77"/>
                  <a:cs typeface="Arial" panose="020B0604020202020204" pitchFamily="34" charset="0"/>
                </a:rPr>
                <a:t>Ion-milling</a:t>
              </a:r>
              <a:r>
                <a:rPr lang="pt-BR" sz="1200" dirty="0">
                  <a:ea typeface="Palatino" pitchFamily="2" charset="77"/>
                  <a:cs typeface="Arial" panose="020B0604020202020204" pitchFamily="34" charset="0"/>
                </a:rPr>
                <a:t>, PIPS</a:t>
              </a:r>
            </a:p>
            <a:p>
              <a:pPr marL="285750" indent="-285750">
                <a:lnSpc>
                  <a:spcPct val="150000"/>
                </a:lnSpc>
                <a:buFont typeface="Arial" panose="020B0604020202020204" pitchFamily="34" charset="0"/>
                <a:buChar char="•"/>
              </a:pPr>
              <a:r>
                <a:rPr lang="en-US" sz="1200" dirty="0">
                  <a:ea typeface="Palatino" pitchFamily="2" charset="77"/>
                  <a:cs typeface="Arial" panose="020B0604020202020204" pitchFamily="34" charset="0"/>
                </a:rPr>
                <a:t>SPM</a:t>
              </a:r>
              <a:endParaRPr lang="en-CH" sz="1600" dirty="0"/>
            </a:p>
          </p:txBody>
        </p:sp>
        <p:sp>
          <p:nvSpPr>
            <p:cNvPr id="21" name="TextBox 20">
              <a:extLst>
                <a:ext uri="{FF2B5EF4-FFF2-40B4-BE49-F238E27FC236}">
                  <a16:creationId xmlns:a16="http://schemas.microsoft.com/office/drawing/2014/main" id="{1C348BF7-0EE3-1141-9273-89BB2B83A567}"/>
                </a:ext>
              </a:extLst>
            </p:cNvPr>
            <p:cNvSpPr txBox="1"/>
            <p:nvPr/>
          </p:nvSpPr>
          <p:spPr>
            <a:xfrm>
              <a:off x="5097397" y="4941413"/>
              <a:ext cx="3003066" cy="175432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IN" sz="1200" dirty="0">
                  <a:ea typeface="Palatino" pitchFamily="2" charset="77"/>
                  <a:cs typeface="Arial" panose="020B0604020202020204" pitchFamily="34" charset="0"/>
                </a:rPr>
                <a:t>Surface area and porosity analyser</a:t>
              </a:r>
            </a:p>
            <a:p>
              <a:pPr marL="285750" indent="-285750">
                <a:lnSpc>
                  <a:spcPct val="150000"/>
                </a:lnSpc>
                <a:buFont typeface="Arial" panose="020B0604020202020204" pitchFamily="34" charset="0"/>
                <a:buChar char="•"/>
              </a:pPr>
              <a:r>
                <a:rPr lang="en-IN" sz="1200" dirty="0">
                  <a:ea typeface="Palatino" pitchFamily="2" charset="77"/>
                  <a:cs typeface="Arial" panose="020B0604020202020204" pitchFamily="34" charset="0"/>
                </a:rPr>
                <a:t>Powder &amp; thin film XRD</a:t>
              </a:r>
            </a:p>
            <a:p>
              <a:pPr marL="285750" indent="-285750" algn="just">
                <a:lnSpc>
                  <a:spcPct val="150000"/>
                </a:lnSpc>
                <a:buFont typeface="Arial" panose="020B0604020202020204" pitchFamily="34" charset="0"/>
                <a:buChar char="•"/>
              </a:pPr>
              <a:r>
                <a:rPr lang="en-IN" sz="1200" dirty="0">
                  <a:ea typeface="Palatino" pitchFamily="2" charset="77"/>
                  <a:cs typeface="Arial" panose="020B0604020202020204" pitchFamily="34" charset="0"/>
                </a:rPr>
                <a:t>UV visible spectrophotometer</a:t>
              </a:r>
            </a:p>
            <a:p>
              <a:pPr marL="285750" indent="-285750" algn="just">
                <a:lnSpc>
                  <a:spcPct val="150000"/>
                </a:lnSpc>
                <a:buFont typeface="Arial" panose="020B0604020202020204" pitchFamily="34" charset="0"/>
                <a:buChar char="•"/>
              </a:pPr>
              <a:r>
                <a:rPr lang="en-IN" sz="1200" dirty="0">
                  <a:ea typeface="Palatino" pitchFamily="2" charset="77"/>
                  <a:cs typeface="Arial" panose="020B0604020202020204" pitchFamily="34" charset="0"/>
                </a:rPr>
                <a:t>Raman spectrometer</a:t>
              </a:r>
            </a:p>
            <a:p>
              <a:pPr marL="285750" indent="-285750">
                <a:lnSpc>
                  <a:spcPct val="150000"/>
                </a:lnSpc>
                <a:buFont typeface="Arial" panose="020B0604020202020204" pitchFamily="34" charset="0"/>
                <a:buChar char="•"/>
              </a:pPr>
              <a:r>
                <a:rPr lang="en-IN" sz="1200" dirty="0">
                  <a:ea typeface="Palatino" pitchFamily="2" charset="77"/>
                  <a:cs typeface="Arial" panose="020B0604020202020204" pitchFamily="34" charset="0"/>
                </a:rPr>
                <a:t>DTA, DSC, TGA, Dilatometer</a:t>
              </a:r>
              <a:endParaRPr lang="en-CH" sz="1600" dirty="0"/>
            </a:p>
            <a:p>
              <a:pPr marL="285750" indent="-285750" algn="just">
                <a:lnSpc>
                  <a:spcPct val="150000"/>
                </a:lnSpc>
                <a:spcAft>
                  <a:spcPts val="600"/>
                </a:spcAft>
                <a:buFont typeface="Arial" panose="020B0604020202020204" pitchFamily="34" charset="0"/>
                <a:buChar char="•"/>
              </a:pPr>
              <a:r>
                <a:rPr lang="en-IN" sz="1200" dirty="0">
                  <a:ea typeface="Palatino" pitchFamily="2" charset="77"/>
                  <a:cs typeface="Arial" panose="020B0604020202020204" pitchFamily="34" charset="0"/>
                </a:rPr>
                <a:t>Universal testing machine (MTS, Instron)</a:t>
              </a:r>
              <a:endParaRPr lang="en-CH" sz="1200" dirty="0">
                <a:ea typeface="Palatino" pitchFamily="2" charset="77"/>
              </a:endParaRPr>
            </a:p>
          </p:txBody>
        </p:sp>
        <p:sp>
          <p:nvSpPr>
            <p:cNvPr id="24" name="TextBox 23">
              <a:extLst>
                <a:ext uri="{FF2B5EF4-FFF2-40B4-BE49-F238E27FC236}">
                  <a16:creationId xmlns:a16="http://schemas.microsoft.com/office/drawing/2014/main" id="{FD502184-3F72-7D48-A43C-B1ABF62326CF}"/>
                </a:ext>
              </a:extLst>
            </p:cNvPr>
            <p:cNvSpPr txBox="1"/>
            <p:nvPr/>
          </p:nvSpPr>
          <p:spPr>
            <a:xfrm>
              <a:off x="9747100" y="4956801"/>
              <a:ext cx="2017988" cy="1754326"/>
            </a:xfrm>
            <a:prstGeom prst="rect">
              <a:avLst/>
            </a:prstGeom>
            <a:noFill/>
          </p:spPr>
          <p:txBody>
            <a:bodyPr wrap="none" rtlCol="0">
              <a:spAutoFit/>
            </a:bodyPr>
            <a:lstStyle/>
            <a:p>
              <a:pPr marL="285750" indent="-285750" algn="just">
                <a:lnSpc>
                  <a:spcPct val="150000"/>
                </a:lnSpc>
                <a:buFont typeface="Arial" panose="020B0604020202020204" pitchFamily="34" charset="0"/>
                <a:buChar char="•"/>
              </a:pPr>
              <a:r>
                <a:rPr lang="en-IN" sz="1200" dirty="0">
                  <a:ea typeface="Palatino" pitchFamily="2" charset="77"/>
                  <a:cs typeface="Arial" panose="020B0604020202020204" pitchFamily="34" charset="0"/>
                </a:rPr>
                <a:t>Creep Testing</a:t>
              </a:r>
            </a:p>
            <a:p>
              <a:pPr marL="285750" indent="-285750" algn="just">
                <a:lnSpc>
                  <a:spcPct val="150000"/>
                </a:lnSpc>
                <a:buFont typeface="Arial" panose="020B0604020202020204" pitchFamily="34" charset="0"/>
                <a:buChar char="•"/>
              </a:pPr>
              <a:r>
                <a:rPr lang="en-IN" sz="1200" dirty="0">
                  <a:ea typeface="Palatino" pitchFamily="2" charset="77"/>
                  <a:cs typeface="Arial" panose="020B0604020202020204" pitchFamily="34" charset="0"/>
                </a:rPr>
                <a:t>Hardness Tester</a:t>
              </a:r>
            </a:p>
            <a:p>
              <a:pPr marL="285750" indent="-285750" algn="just">
                <a:lnSpc>
                  <a:spcPct val="150000"/>
                </a:lnSpc>
                <a:buFont typeface="Arial" panose="020B0604020202020204" pitchFamily="34" charset="0"/>
                <a:buChar char="•"/>
              </a:pPr>
              <a:r>
                <a:rPr lang="en-IN" sz="1200" dirty="0">
                  <a:ea typeface="Palatino" pitchFamily="2" charset="77"/>
                  <a:cs typeface="Arial" panose="020B0604020202020204" pitchFamily="34" charset="0"/>
                </a:rPr>
                <a:t>Wear (Pin-on-disk)</a:t>
              </a:r>
            </a:p>
            <a:p>
              <a:pPr marL="285750" indent="-285750" algn="just">
                <a:lnSpc>
                  <a:spcPct val="150000"/>
                </a:lnSpc>
                <a:buFont typeface="Arial" panose="020B0604020202020204" pitchFamily="34" charset="0"/>
                <a:buChar char="•"/>
              </a:pPr>
              <a:r>
                <a:rPr lang="en-IN" sz="1200" dirty="0" err="1">
                  <a:ea typeface="Palatino" pitchFamily="2" charset="77"/>
                  <a:cs typeface="Arial" panose="020B0604020202020204" pitchFamily="34" charset="0"/>
                </a:rPr>
                <a:t>Nanoindentor</a:t>
              </a:r>
              <a:endParaRPr lang="en-IN" sz="1200" dirty="0">
                <a:ea typeface="Palatino" pitchFamily="2" charset="77"/>
                <a:cs typeface="Arial" panose="020B0604020202020204" pitchFamily="34" charset="0"/>
              </a:endParaRPr>
            </a:p>
            <a:p>
              <a:pPr marL="285750" indent="-285750" algn="just">
                <a:lnSpc>
                  <a:spcPct val="150000"/>
                </a:lnSpc>
                <a:buFont typeface="Arial" panose="020B0604020202020204" pitchFamily="34" charset="0"/>
                <a:buChar char="•"/>
              </a:pPr>
              <a:r>
                <a:rPr lang="en-IN" sz="1200" dirty="0">
                  <a:ea typeface="Palatino" pitchFamily="2" charset="77"/>
                  <a:cs typeface="Arial" panose="020B0604020202020204" pitchFamily="34" charset="0"/>
                </a:rPr>
                <a:t>Electrochemical analyser</a:t>
              </a:r>
            </a:p>
            <a:p>
              <a:pPr marL="285750" indent="-285750" algn="just">
                <a:lnSpc>
                  <a:spcPct val="150000"/>
                </a:lnSpc>
                <a:buFont typeface="Arial" panose="020B0604020202020204" pitchFamily="34" charset="0"/>
                <a:buChar char="•"/>
              </a:pPr>
              <a:r>
                <a:rPr lang="en-IN" sz="1200" dirty="0">
                  <a:ea typeface="Palatino" pitchFamily="2" charset="77"/>
                  <a:cs typeface="Arial" panose="020B0604020202020204" pitchFamily="34" charset="0"/>
                </a:rPr>
                <a:t>Viscometer</a:t>
              </a:r>
              <a:endParaRPr lang="en-CH" sz="1200" dirty="0">
                <a:ea typeface="Palatino" pitchFamily="2" charset="77"/>
              </a:endParaRPr>
            </a:p>
          </p:txBody>
        </p:sp>
      </p:grpSp>
    </p:spTree>
    <p:extLst>
      <p:ext uri="{BB962C8B-B14F-4D97-AF65-F5344CB8AC3E}">
        <p14:creationId xmlns:p14="http://schemas.microsoft.com/office/powerpoint/2010/main" val="98376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32ED-A064-A64F-8392-56A139B6BBA7}"/>
              </a:ext>
            </a:extLst>
          </p:cNvPr>
          <p:cNvSpPr>
            <a:spLocks noGrp="1"/>
          </p:cNvSpPr>
          <p:nvPr>
            <p:ph type="title"/>
          </p:nvPr>
        </p:nvSpPr>
        <p:spPr>
          <a:xfrm>
            <a:off x="435864" y="100099"/>
            <a:ext cx="10515600" cy="1325563"/>
          </a:xfrm>
        </p:spPr>
        <p:txBody>
          <a:bodyPr>
            <a:normAutofit/>
          </a:bodyPr>
          <a:lstStyle/>
          <a:p>
            <a:r>
              <a:rPr lang="en-CH" sz="4000" dirty="0">
                <a:latin typeface="Palatino" pitchFamily="2" charset="77"/>
                <a:ea typeface="Palatino" pitchFamily="2" charset="77"/>
              </a:rPr>
              <a:t>MSME Faculty</a:t>
            </a:r>
          </a:p>
        </p:txBody>
      </p:sp>
      <p:grpSp>
        <p:nvGrpSpPr>
          <p:cNvPr id="17" name="Group 16">
            <a:extLst>
              <a:ext uri="{FF2B5EF4-FFF2-40B4-BE49-F238E27FC236}">
                <a16:creationId xmlns:a16="http://schemas.microsoft.com/office/drawing/2014/main" id="{8CA73F76-8A87-9E47-B757-0B3EEE31C197}"/>
              </a:ext>
            </a:extLst>
          </p:cNvPr>
          <p:cNvGrpSpPr/>
          <p:nvPr/>
        </p:nvGrpSpPr>
        <p:grpSpPr>
          <a:xfrm>
            <a:off x="5825926" y="446283"/>
            <a:ext cx="6225540" cy="1800000"/>
            <a:chOff x="321564" y="1889760"/>
            <a:chExt cx="6470904" cy="1800000"/>
          </a:xfrm>
          <a:noFill/>
        </p:grpSpPr>
        <p:sp>
          <p:nvSpPr>
            <p:cNvPr id="14" name="Rectangle 13">
              <a:extLst>
                <a:ext uri="{FF2B5EF4-FFF2-40B4-BE49-F238E27FC236}">
                  <a16:creationId xmlns:a16="http://schemas.microsoft.com/office/drawing/2014/main" id="{26D064C9-00F1-FF41-978E-9CEABAE35B46}"/>
                </a:ext>
              </a:extLst>
            </p:cNvPr>
            <p:cNvSpPr/>
            <p:nvPr/>
          </p:nvSpPr>
          <p:spPr>
            <a:xfrm>
              <a:off x="1616964" y="2023872"/>
              <a:ext cx="5175504" cy="1400046"/>
            </a:xfrm>
            <a:prstGeom prst="rect">
              <a:avLst/>
            </a:prstGeom>
            <a:grp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Hexagon 3">
              <a:extLst>
                <a:ext uri="{FF2B5EF4-FFF2-40B4-BE49-F238E27FC236}">
                  <a16:creationId xmlns:a16="http://schemas.microsoft.com/office/drawing/2014/main" id="{3676071B-E032-9841-8844-015628CF0FFF}"/>
                </a:ext>
              </a:extLst>
            </p:cNvPr>
            <p:cNvSpPr/>
            <p:nvPr/>
          </p:nvSpPr>
          <p:spPr>
            <a:xfrm>
              <a:off x="321564" y="1889760"/>
              <a:ext cx="2093976" cy="1800000"/>
            </a:xfrm>
            <a:prstGeom prst="hexagon">
              <a:avLst/>
            </a:prstGeom>
            <a:solidFill>
              <a:schemeClr val="bg1"/>
            </a:solid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21" name="Group 20">
            <a:extLst>
              <a:ext uri="{FF2B5EF4-FFF2-40B4-BE49-F238E27FC236}">
                <a16:creationId xmlns:a16="http://schemas.microsoft.com/office/drawing/2014/main" id="{C3C5E1E8-DB5D-414C-A835-85513C43D357}"/>
              </a:ext>
            </a:extLst>
          </p:cNvPr>
          <p:cNvGrpSpPr/>
          <p:nvPr/>
        </p:nvGrpSpPr>
        <p:grpSpPr>
          <a:xfrm rot="10800000">
            <a:off x="79922" y="1531112"/>
            <a:ext cx="5986275" cy="1800000"/>
            <a:chOff x="321564" y="1889760"/>
            <a:chExt cx="6222209" cy="1800000"/>
          </a:xfrm>
        </p:grpSpPr>
        <p:sp>
          <p:nvSpPr>
            <p:cNvPr id="22" name="Rectangle 21">
              <a:extLst>
                <a:ext uri="{FF2B5EF4-FFF2-40B4-BE49-F238E27FC236}">
                  <a16:creationId xmlns:a16="http://schemas.microsoft.com/office/drawing/2014/main" id="{362CC46A-89E8-4640-B56B-FEFFAC6A64C2}"/>
                </a:ext>
              </a:extLst>
            </p:cNvPr>
            <p:cNvSpPr/>
            <p:nvPr/>
          </p:nvSpPr>
          <p:spPr>
            <a:xfrm>
              <a:off x="1616967" y="1974395"/>
              <a:ext cx="4926806" cy="1642933"/>
            </a:xfrm>
            <a:prstGeom prst="rect">
              <a:avLst/>
            </a:prstGeom>
            <a:noFill/>
            <a:ln w="19050">
              <a:solidFill>
                <a:srgbClr val="9BB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3" name="Hexagon 22">
              <a:extLst>
                <a:ext uri="{FF2B5EF4-FFF2-40B4-BE49-F238E27FC236}">
                  <a16:creationId xmlns:a16="http://schemas.microsoft.com/office/drawing/2014/main" id="{B9B7D608-69E2-104D-808E-02955F4B6C9D}"/>
                </a:ext>
              </a:extLst>
            </p:cNvPr>
            <p:cNvSpPr/>
            <p:nvPr/>
          </p:nvSpPr>
          <p:spPr>
            <a:xfrm>
              <a:off x="321564" y="1889760"/>
              <a:ext cx="2093976" cy="1800000"/>
            </a:xfrm>
            <a:prstGeom prst="hexagon">
              <a:avLst/>
            </a:prstGeom>
            <a:solidFill>
              <a:schemeClr val="bg1"/>
            </a:solidFill>
            <a:ln w="19050">
              <a:solidFill>
                <a:srgbClr val="9BB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24" name="Group 23">
            <a:extLst>
              <a:ext uri="{FF2B5EF4-FFF2-40B4-BE49-F238E27FC236}">
                <a16:creationId xmlns:a16="http://schemas.microsoft.com/office/drawing/2014/main" id="{76301319-9083-2F43-A36C-738726DD6426}"/>
              </a:ext>
            </a:extLst>
          </p:cNvPr>
          <p:cNvGrpSpPr/>
          <p:nvPr/>
        </p:nvGrpSpPr>
        <p:grpSpPr>
          <a:xfrm>
            <a:off x="5786101" y="4596423"/>
            <a:ext cx="6225540" cy="2229677"/>
            <a:chOff x="321564" y="1745284"/>
            <a:chExt cx="6470904" cy="2103227"/>
          </a:xfrm>
        </p:grpSpPr>
        <p:sp>
          <p:nvSpPr>
            <p:cNvPr id="25" name="Rectangle 24">
              <a:extLst>
                <a:ext uri="{FF2B5EF4-FFF2-40B4-BE49-F238E27FC236}">
                  <a16:creationId xmlns:a16="http://schemas.microsoft.com/office/drawing/2014/main" id="{64462D61-BA31-A44A-AEE7-9E5D8D4BE219}"/>
                </a:ext>
              </a:extLst>
            </p:cNvPr>
            <p:cNvSpPr/>
            <p:nvPr/>
          </p:nvSpPr>
          <p:spPr>
            <a:xfrm>
              <a:off x="1616964" y="1745284"/>
              <a:ext cx="5175504" cy="2103227"/>
            </a:xfrm>
            <a:prstGeom prst="rect">
              <a:avLst/>
            </a:prstGeom>
            <a:noFill/>
            <a:ln w="19050">
              <a:solidFill>
                <a:srgbClr val="806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6" name="Hexagon 25">
              <a:extLst>
                <a:ext uri="{FF2B5EF4-FFF2-40B4-BE49-F238E27FC236}">
                  <a16:creationId xmlns:a16="http://schemas.microsoft.com/office/drawing/2014/main" id="{F943D2AE-5E88-5944-B26A-CA94F2B6859A}"/>
                </a:ext>
              </a:extLst>
            </p:cNvPr>
            <p:cNvSpPr/>
            <p:nvPr/>
          </p:nvSpPr>
          <p:spPr>
            <a:xfrm>
              <a:off x="321564" y="1889760"/>
              <a:ext cx="2093977" cy="1800000"/>
            </a:xfrm>
            <a:prstGeom prst="hexagon">
              <a:avLst/>
            </a:prstGeom>
            <a:solidFill>
              <a:schemeClr val="bg1"/>
            </a:solidFill>
            <a:ln w="19050">
              <a:solidFill>
                <a:srgbClr val="806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
        <p:nvSpPr>
          <p:cNvPr id="28" name="Rectangle 27">
            <a:extLst>
              <a:ext uri="{FF2B5EF4-FFF2-40B4-BE49-F238E27FC236}">
                <a16:creationId xmlns:a16="http://schemas.microsoft.com/office/drawing/2014/main" id="{5CEDE0AE-C2BA-4D4E-A943-3CBED4B9F34A}"/>
              </a:ext>
            </a:extLst>
          </p:cNvPr>
          <p:cNvSpPr/>
          <p:nvPr/>
        </p:nvSpPr>
        <p:spPr>
          <a:xfrm>
            <a:off x="7072116" y="2557046"/>
            <a:ext cx="4979259" cy="1686848"/>
          </a:xfrm>
          <a:prstGeom prst="rect">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9" name="Hexagon 28">
            <a:extLst>
              <a:ext uri="{FF2B5EF4-FFF2-40B4-BE49-F238E27FC236}">
                <a16:creationId xmlns:a16="http://schemas.microsoft.com/office/drawing/2014/main" id="{408AF354-57C3-9546-8C5E-7914D09AD8CC}"/>
              </a:ext>
            </a:extLst>
          </p:cNvPr>
          <p:cNvSpPr/>
          <p:nvPr/>
        </p:nvSpPr>
        <p:spPr>
          <a:xfrm>
            <a:off x="5825835" y="2491862"/>
            <a:ext cx="2014577" cy="1800000"/>
          </a:xfrm>
          <a:prstGeom prst="hexagon">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9" name="Hexagon 18">
            <a:extLst>
              <a:ext uri="{FF2B5EF4-FFF2-40B4-BE49-F238E27FC236}">
                <a16:creationId xmlns:a16="http://schemas.microsoft.com/office/drawing/2014/main" id="{79139CBE-9432-BE42-A978-C623ED9D9E5B}"/>
              </a:ext>
            </a:extLst>
          </p:cNvPr>
          <p:cNvSpPr/>
          <p:nvPr/>
        </p:nvSpPr>
        <p:spPr>
          <a:xfrm>
            <a:off x="4068909" y="1546982"/>
            <a:ext cx="1980000" cy="1764000"/>
          </a:xfrm>
          <a:prstGeom prst="hexagon">
            <a:avLst/>
          </a:prstGeom>
          <a:blipFill dpi="0" rotWithShape="1">
            <a:blip r:embed="rId2" cstate="print">
              <a:extLst>
                <a:ext uri="{28A0092B-C50C-407E-A947-70E740481C1C}">
                  <a14:useLocalDpi xmlns:a14="http://schemas.microsoft.com/office/drawing/2010/main" val="0"/>
                </a:ext>
              </a:extLst>
            </a:blip>
            <a:srcRect/>
            <a:stretch>
              <a:fillRect l="-23762" t="-3" r="-47510" b="-86995"/>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a:extLst>
              <a:ext uri="{FF2B5EF4-FFF2-40B4-BE49-F238E27FC236}">
                <a16:creationId xmlns:a16="http://schemas.microsoft.com/office/drawing/2014/main" id="{6677350B-FBB7-F346-BBF1-4BB5614F0D20}"/>
              </a:ext>
            </a:extLst>
          </p:cNvPr>
          <p:cNvSpPr/>
          <p:nvPr/>
        </p:nvSpPr>
        <p:spPr>
          <a:xfrm rot="10800000">
            <a:off x="126016" y="3638452"/>
            <a:ext cx="4739991" cy="2466416"/>
          </a:xfrm>
          <a:prstGeom prst="rect">
            <a:avLst/>
          </a:prstGeom>
          <a:noFill/>
          <a:ln w="19050">
            <a:solidFill>
              <a:srgbClr val="F8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8" name="Hexagon 17">
            <a:extLst>
              <a:ext uri="{FF2B5EF4-FFF2-40B4-BE49-F238E27FC236}">
                <a16:creationId xmlns:a16="http://schemas.microsoft.com/office/drawing/2014/main" id="{8F99C954-A12A-C647-AC6C-F49E1E49A18A}"/>
              </a:ext>
            </a:extLst>
          </p:cNvPr>
          <p:cNvSpPr/>
          <p:nvPr/>
        </p:nvSpPr>
        <p:spPr>
          <a:xfrm rot="10800000">
            <a:off x="4068909" y="3756503"/>
            <a:ext cx="2014575" cy="1800000"/>
          </a:xfrm>
          <a:prstGeom prst="hexagon">
            <a:avLst/>
          </a:prstGeom>
          <a:solidFill>
            <a:schemeClr val="bg1"/>
          </a:solidFill>
          <a:ln w="19050">
            <a:solidFill>
              <a:srgbClr val="F8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1" name="Hexagon 30">
            <a:extLst>
              <a:ext uri="{FF2B5EF4-FFF2-40B4-BE49-F238E27FC236}">
                <a16:creationId xmlns:a16="http://schemas.microsoft.com/office/drawing/2014/main" id="{F6F9A7B0-BC1E-D246-9A76-59B63481ACD0}"/>
              </a:ext>
            </a:extLst>
          </p:cNvPr>
          <p:cNvSpPr/>
          <p:nvPr/>
        </p:nvSpPr>
        <p:spPr>
          <a:xfrm>
            <a:off x="4116000" y="3850981"/>
            <a:ext cx="1919427" cy="1710035"/>
          </a:xfrm>
          <a:prstGeom prst="hexagon">
            <a:avLst/>
          </a:prstGeom>
          <a:blipFill dpi="0" rotWithShape="1">
            <a:blip r:embed="rId3"/>
            <a:srcRect/>
            <a:stretch>
              <a:fillRect l="3467" t="-7246" r="-608" b="-26916"/>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H" dirty="0"/>
          </a:p>
        </p:txBody>
      </p:sp>
      <p:sp>
        <p:nvSpPr>
          <p:cNvPr id="32" name="TextBox 31">
            <a:extLst>
              <a:ext uri="{FF2B5EF4-FFF2-40B4-BE49-F238E27FC236}">
                <a16:creationId xmlns:a16="http://schemas.microsoft.com/office/drawing/2014/main" id="{27160BDB-6DB3-354B-B693-AA8F9F1FAFFF}"/>
              </a:ext>
            </a:extLst>
          </p:cNvPr>
          <p:cNvSpPr txBox="1"/>
          <p:nvPr/>
        </p:nvSpPr>
        <p:spPr>
          <a:xfrm>
            <a:off x="1453149" y="1275751"/>
            <a:ext cx="1711318" cy="361637"/>
          </a:xfrm>
          <a:prstGeom prst="rect">
            <a:avLst/>
          </a:prstGeom>
          <a:noFill/>
        </p:spPr>
        <p:txBody>
          <a:bodyPr wrap="square" rtlCol="0">
            <a:spAutoFit/>
          </a:bodyPr>
          <a:lstStyle/>
          <a:p>
            <a:pPr>
              <a:lnSpc>
                <a:spcPct val="125000"/>
              </a:lnSpc>
            </a:pPr>
            <a:r>
              <a:rPr lang="en-IN" sz="1400" b="1" dirty="0">
                <a:ea typeface="Palatino" pitchFamily="2" charset="77"/>
                <a:cs typeface="Arial" panose="020B0604020202020204" pitchFamily="34" charset="0"/>
              </a:rPr>
              <a:t>Prof. B. S. </a:t>
            </a:r>
            <a:r>
              <a:rPr lang="en-IN" sz="1400" b="1" dirty="0" err="1">
                <a:ea typeface="Palatino" pitchFamily="2" charset="77"/>
                <a:cs typeface="Arial" panose="020B0604020202020204" pitchFamily="34" charset="0"/>
              </a:rPr>
              <a:t>Murty</a:t>
            </a:r>
            <a:endParaRPr lang="en-CH" b="1" dirty="0"/>
          </a:p>
        </p:txBody>
      </p:sp>
      <p:sp>
        <p:nvSpPr>
          <p:cNvPr id="33" name="TextBox 32">
            <a:extLst>
              <a:ext uri="{FF2B5EF4-FFF2-40B4-BE49-F238E27FC236}">
                <a16:creationId xmlns:a16="http://schemas.microsoft.com/office/drawing/2014/main" id="{EF18C538-0741-884E-9541-5F26E353D187}"/>
              </a:ext>
            </a:extLst>
          </p:cNvPr>
          <p:cNvSpPr txBox="1"/>
          <p:nvPr/>
        </p:nvSpPr>
        <p:spPr>
          <a:xfrm>
            <a:off x="140534" y="1687789"/>
            <a:ext cx="3805465" cy="1229439"/>
          </a:xfrm>
          <a:prstGeom prst="rect">
            <a:avLst/>
          </a:prstGeom>
          <a:noFill/>
        </p:spPr>
        <p:txBody>
          <a:bodyPr wrap="none" rtlCol="0">
            <a:spAutoFit/>
          </a:bodyPr>
          <a:lstStyle/>
          <a:p>
            <a:pPr marL="285750" indent="-285750">
              <a:lnSpc>
                <a:spcPct val="125000"/>
              </a:lnSpc>
              <a:buFont typeface="Arial" panose="020B0604020202020204" pitchFamily="34" charset="0"/>
              <a:buChar char="•"/>
            </a:pPr>
            <a:r>
              <a:rPr lang="en-US" sz="1200" dirty="0"/>
              <a:t>Nanocrystalline materials</a:t>
            </a:r>
          </a:p>
          <a:p>
            <a:pPr marL="285750" indent="-285750">
              <a:lnSpc>
                <a:spcPct val="125000"/>
              </a:lnSpc>
              <a:buFont typeface="Arial" panose="020B0604020202020204" pitchFamily="34" charset="0"/>
              <a:buChar char="•"/>
            </a:pPr>
            <a:r>
              <a:rPr lang="en-US" sz="1200" dirty="0"/>
              <a:t>Thermodynamics &amp; kinetics of phase transformations </a:t>
            </a:r>
          </a:p>
          <a:p>
            <a:pPr marL="285750" indent="-285750">
              <a:lnSpc>
                <a:spcPct val="125000"/>
              </a:lnSpc>
              <a:buFont typeface="Arial" panose="020B0604020202020204" pitchFamily="34" charset="0"/>
              <a:buChar char="•"/>
            </a:pPr>
            <a:r>
              <a:rPr lang="en-US" sz="1200" dirty="0"/>
              <a:t>High entropy alloys</a:t>
            </a:r>
          </a:p>
          <a:p>
            <a:pPr marL="285750" indent="-285750">
              <a:lnSpc>
                <a:spcPct val="125000"/>
              </a:lnSpc>
              <a:buFont typeface="Arial" panose="020B0604020202020204" pitchFamily="34" charset="0"/>
              <a:buChar char="•"/>
            </a:pPr>
            <a:r>
              <a:rPr lang="en-US" sz="1200" dirty="0"/>
              <a:t>Bulk metallic glasses</a:t>
            </a:r>
          </a:p>
          <a:p>
            <a:pPr marL="285750" indent="-285750">
              <a:lnSpc>
                <a:spcPct val="125000"/>
              </a:lnSpc>
              <a:buFont typeface="Arial" panose="020B0604020202020204" pitchFamily="34" charset="0"/>
              <a:buChar char="•"/>
            </a:pPr>
            <a:r>
              <a:rPr lang="en-US" sz="1200" dirty="0"/>
              <a:t>TEM and atom probe tomography</a:t>
            </a:r>
          </a:p>
        </p:txBody>
      </p:sp>
      <p:graphicFrame>
        <p:nvGraphicFramePr>
          <p:cNvPr id="37" name="Table 36">
            <a:extLst>
              <a:ext uri="{FF2B5EF4-FFF2-40B4-BE49-F238E27FC236}">
                <a16:creationId xmlns:a16="http://schemas.microsoft.com/office/drawing/2014/main" id="{C9F8EE63-9FE9-4C33-87D5-BCFABC5C366E}"/>
              </a:ext>
            </a:extLst>
          </p:cNvPr>
          <p:cNvGraphicFramePr>
            <a:graphicFrameLocks noGrp="1"/>
          </p:cNvGraphicFramePr>
          <p:nvPr>
            <p:extLst>
              <p:ext uri="{D42A27DB-BD31-4B8C-83A1-F6EECF244321}">
                <p14:modId xmlns:p14="http://schemas.microsoft.com/office/powerpoint/2010/main" val="2473238242"/>
              </p:ext>
            </p:extLst>
          </p:nvPr>
        </p:nvGraphicFramePr>
        <p:xfrm>
          <a:off x="196648" y="3631312"/>
          <a:ext cx="4036002" cy="2269109"/>
        </p:xfrm>
        <a:graphic>
          <a:graphicData uri="http://schemas.openxmlformats.org/drawingml/2006/table">
            <a:tbl>
              <a:tblPr>
                <a:tableStyleId>{5C22544A-7EE6-4342-B048-85BDC9FD1C3A}</a:tableStyleId>
              </a:tblPr>
              <a:tblGrid>
                <a:gridCol w="4036002">
                  <a:extLst>
                    <a:ext uri="{9D8B030D-6E8A-4147-A177-3AD203B41FA5}">
                      <a16:colId xmlns:a16="http://schemas.microsoft.com/office/drawing/2014/main" val="3329845056"/>
                    </a:ext>
                  </a:extLst>
                </a:gridCol>
              </a:tblGrid>
              <a:tr h="0">
                <a:tc>
                  <a:txBody>
                    <a:bodyPr/>
                    <a:lstStyle/>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Design and Development of High Entropy Alloys</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Development of metallic alloys for advanced and emerging applications</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Materials processing, microstructure, and crystallographic texture</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Bulk ultrafine/nanostructured and heterogeneous materials</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Application of high-resolution Electron Back Scatter Diffraction (EBSD) and Transmission Electron Microscopy (TEM) in materials characterisation.</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Mechanical properties of materials</a:t>
                      </a:r>
                      <a:endParaRPr lang="en-US" sz="1200" b="0" dirty="0">
                        <a:solidFill>
                          <a:schemeClr val="tx1"/>
                        </a:solidFill>
                        <a:effectLst/>
                        <a:latin typeface="+mn-lt"/>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38" name="TextBox 37">
            <a:extLst>
              <a:ext uri="{FF2B5EF4-FFF2-40B4-BE49-F238E27FC236}">
                <a16:creationId xmlns:a16="http://schemas.microsoft.com/office/drawing/2014/main" id="{3F1E29D0-A7C7-4120-BA67-9B4C5A7632F4}"/>
              </a:ext>
            </a:extLst>
          </p:cNvPr>
          <p:cNvSpPr txBox="1"/>
          <p:nvPr/>
        </p:nvSpPr>
        <p:spPr>
          <a:xfrm>
            <a:off x="435864" y="5843394"/>
            <a:ext cx="3847682" cy="276999"/>
          </a:xfrm>
          <a:prstGeom prst="rect">
            <a:avLst/>
          </a:prstGeom>
          <a:noFill/>
        </p:spPr>
        <p:txBody>
          <a:bodyPr wrap="square" rtlCol="0">
            <a:spAutoFit/>
          </a:bodyPr>
          <a:lstStyle/>
          <a:p>
            <a:r>
              <a:rPr lang="en-IN" sz="1200" dirty="0">
                <a:solidFill>
                  <a:schemeClr val="accent1"/>
                </a:solidFill>
                <a:cs typeface="Arial" panose="020B0604020202020204" pitchFamily="34" charset="0"/>
                <a:hlinkClick r:id="rId4">
                  <a:extLst>
                    <a:ext uri="{A12FA001-AC4F-418D-AE19-62706E023703}">
                      <ahyp:hlinkClr xmlns:ahyp="http://schemas.microsoft.com/office/drawing/2018/hyperlinkcolor" val="tx"/>
                    </a:ext>
                  </a:extLst>
                </a:hlinkClick>
              </a:rPr>
              <a:t>pinakib@msme.iith.ac.in</a:t>
            </a:r>
            <a:r>
              <a:rPr lang="en-IN" sz="1200" dirty="0">
                <a:cs typeface="Arial" panose="020B0604020202020204" pitchFamily="34" charset="0"/>
              </a:rPr>
              <a:t> +91 (40) 2301 6551</a:t>
            </a:r>
          </a:p>
        </p:txBody>
      </p:sp>
      <p:graphicFrame>
        <p:nvGraphicFramePr>
          <p:cNvPr id="39" name="Table 38">
            <a:extLst>
              <a:ext uri="{FF2B5EF4-FFF2-40B4-BE49-F238E27FC236}">
                <a16:creationId xmlns:a16="http://schemas.microsoft.com/office/drawing/2014/main" id="{34286FD1-BE33-4D55-81C2-1C8FFF5F55CE}"/>
              </a:ext>
            </a:extLst>
          </p:cNvPr>
          <p:cNvGraphicFramePr>
            <a:graphicFrameLocks noGrp="1"/>
          </p:cNvGraphicFramePr>
          <p:nvPr>
            <p:extLst>
              <p:ext uri="{D42A27DB-BD31-4B8C-83A1-F6EECF244321}">
                <p14:modId xmlns:p14="http://schemas.microsoft.com/office/powerpoint/2010/main" val="1578543644"/>
              </p:ext>
            </p:extLst>
          </p:nvPr>
        </p:nvGraphicFramePr>
        <p:xfrm>
          <a:off x="7966531" y="2532025"/>
          <a:ext cx="4121778" cy="1544713"/>
        </p:xfrm>
        <a:graphic>
          <a:graphicData uri="http://schemas.openxmlformats.org/drawingml/2006/table">
            <a:tbl>
              <a:tblPr>
                <a:tableStyleId>{5C22544A-7EE6-4342-B048-85BDC9FD1C3A}</a:tableStyleId>
              </a:tblPr>
              <a:tblGrid>
                <a:gridCol w="4121778">
                  <a:extLst>
                    <a:ext uri="{9D8B030D-6E8A-4147-A177-3AD203B41FA5}">
                      <a16:colId xmlns:a16="http://schemas.microsoft.com/office/drawing/2014/main" val="3329845056"/>
                    </a:ext>
                  </a:extLst>
                </a:gridCol>
              </a:tblGrid>
              <a:tr h="1544713">
                <a:tc>
                  <a:txBody>
                    <a:bodyPr/>
                    <a:lstStyle/>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Powder Metallurgy &amp; Sintering Mechanisms</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High Entropy Alloys, MAX Phases and MXene, </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Advanced ceramics &amp; composites</a:t>
                      </a:r>
                    </a:p>
                    <a:p>
                      <a:pPr marL="171450" marR="0" indent="-171450" algn="l">
                        <a:lnSpc>
                          <a:spcPct val="125000"/>
                        </a:lnSpc>
                        <a:spcBef>
                          <a:spcPts val="0"/>
                        </a:spcBef>
                        <a:spcAft>
                          <a:spcPts val="0"/>
                        </a:spcAft>
                        <a:buFont typeface="Arial" panose="020B0604020202020204" pitchFamily="34" charset="0"/>
                        <a:buChar char="•"/>
                      </a:pPr>
                      <a:r>
                        <a:rPr lang="en-US" sz="1200" b="0" dirty="0">
                          <a:solidFill>
                            <a:schemeClr val="tx1"/>
                          </a:solidFill>
                          <a:effectLst/>
                          <a:latin typeface="+mn-lt"/>
                          <a:cs typeface="Arial" panose="020B0604020202020204" pitchFamily="34" charset="0"/>
                        </a:rPr>
                        <a:t>Microstructure-Mechanical Properties of Steels</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Metal Additive Manufacturing, </a:t>
                      </a:r>
                      <a:endParaRPr lang="en-US" sz="1200" b="0" dirty="0">
                        <a:solidFill>
                          <a:schemeClr val="tx1"/>
                        </a:solidFill>
                        <a:effectLst/>
                        <a:latin typeface="+mn-lt"/>
                        <a:cs typeface="Arial" panose="020B0604020202020204" pitchFamily="34" charset="0"/>
                      </a:endParaRP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Electro-Spark Coating, Wear &amp; Tribology</a:t>
                      </a:r>
                      <a:endParaRPr lang="en-US" sz="1200" b="0" dirty="0">
                        <a:solidFill>
                          <a:schemeClr val="tx1"/>
                        </a:solidFill>
                        <a:effectLst/>
                        <a:latin typeface="+mn-lt"/>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40" name="TextBox 39">
            <a:extLst>
              <a:ext uri="{FF2B5EF4-FFF2-40B4-BE49-F238E27FC236}">
                <a16:creationId xmlns:a16="http://schemas.microsoft.com/office/drawing/2014/main" id="{68E716E7-D63A-4129-AE8B-6115F8A7648B}"/>
              </a:ext>
            </a:extLst>
          </p:cNvPr>
          <p:cNvSpPr txBox="1"/>
          <p:nvPr/>
        </p:nvSpPr>
        <p:spPr>
          <a:xfrm>
            <a:off x="8022052" y="3947721"/>
            <a:ext cx="3847682" cy="276999"/>
          </a:xfrm>
          <a:prstGeom prst="rect">
            <a:avLst/>
          </a:prstGeom>
          <a:noFill/>
        </p:spPr>
        <p:txBody>
          <a:bodyPr wrap="square" rtlCol="0">
            <a:spAutoFit/>
          </a:bodyPr>
          <a:lstStyle/>
          <a:p>
            <a:r>
              <a:rPr lang="en-IN" sz="1200" dirty="0">
                <a:solidFill>
                  <a:schemeClr val="accent1"/>
                </a:solidFill>
                <a:cs typeface="Arial" panose="020B0604020202020204" pitchFamily="34" charset="0"/>
              </a:rPr>
              <a:t> </a:t>
            </a:r>
            <a:r>
              <a:rPr lang="en-IN" sz="1200" dirty="0">
                <a:solidFill>
                  <a:schemeClr val="accent1"/>
                </a:solidFill>
                <a:cs typeface="Arial" panose="020B0604020202020204" pitchFamily="34" charset="0"/>
                <a:hlinkClick r:id="rId4">
                  <a:extLst>
                    <a:ext uri="{A12FA001-AC4F-418D-AE19-62706E023703}">
                      <ahyp:hlinkClr xmlns:ahyp="http://schemas.microsoft.com/office/drawing/2018/hyperlinkcolor" val="tx"/>
                    </a:ext>
                  </a:extLst>
                </a:hlinkClick>
              </a:rPr>
              <a:t>bharat@msme.iith.ac.in</a:t>
            </a:r>
            <a:r>
              <a:rPr lang="en-IN" sz="1200" dirty="0">
                <a:cs typeface="Arial" panose="020B0604020202020204" pitchFamily="34" charset="0"/>
              </a:rPr>
              <a:t> +91 (40) 2301 6555</a:t>
            </a:r>
          </a:p>
        </p:txBody>
      </p:sp>
      <p:graphicFrame>
        <p:nvGraphicFramePr>
          <p:cNvPr id="41" name="Table 40">
            <a:extLst>
              <a:ext uri="{FF2B5EF4-FFF2-40B4-BE49-F238E27FC236}">
                <a16:creationId xmlns:a16="http://schemas.microsoft.com/office/drawing/2014/main" id="{3B58D496-1C02-4D33-A997-6CE1D241D8D2}"/>
              </a:ext>
            </a:extLst>
          </p:cNvPr>
          <p:cNvGraphicFramePr>
            <a:graphicFrameLocks noGrp="1"/>
          </p:cNvGraphicFramePr>
          <p:nvPr>
            <p:extLst>
              <p:ext uri="{D42A27DB-BD31-4B8C-83A1-F6EECF244321}">
                <p14:modId xmlns:p14="http://schemas.microsoft.com/office/powerpoint/2010/main" val="2351830198"/>
              </p:ext>
            </p:extLst>
          </p:nvPr>
        </p:nvGraphicFramePr>
        <p:xfrm>
          <a:off x="8035219" y="766495"/>
          <a:ext cx="3883199" cy="520319"/>
        </p:xfrm>
        <a:graphic>
          <a:graphicData uri="http://schemas.openxmlformats.org/drawingml/2006/table">
            <a:tbl>
              <a:tblPr>
                <a:tableStyleId>{5C22544A-7EE6-4342-B048-85BDC9FD1C3A}</a:tableStyleId>
              </a:tblPr>
              <a:tblGrid>
                <a:gridCol w="3883199">
                  <a:extLst>
                    <a:ext uri="{9D8B030D-6E8A-4147-A177-3AD203B41FA5}">
                      <a16:colId xmlns:a16="http://schemas.microsoft.com/office/drawing/2014/main" val="3329845056"/>
                    </a:ext>
                  </a:extLst>
                </a:gridCol>
              </a:tblGrid>
              <a:tr h="507831">
                <a:tc>
                  <a:txBody>
                    <a:bodyPr/>
                    <a:lstStyle/>
                    <a:p>
                      <a:pPr marL="171450" marR="0" indent="-171450" algn="just">
                        <a:lnSpc>
                          <a:spcPct val="150000"/>
                        </a:lnSpc>
                        <a:spcBef>
                          <a:spcPts val="0"/>
                        </a:spcBef>
                        <a:spcAft>
                          <a:spcPts val="0"/>
                        </a:spcAft>
                        <a:buFont typeface="Arial" panose="020B0604020202020204" pitchFamily="34" charset="0"/>
                        <a:buChar char="•"/>
                      </a:pPr>
                      <a:r>
                        <a:rPr lang="en-US" sz="1200" b="0" dirty="0">
                          <a:solidFill>
                            <a:schemeClr val="tx1"/>
                          </a:solidFill>
                          <a:effectLst/>
                          <a:latin typeface="+mn-lt"/>
                          <a:cs typeface="Arial" panose="020B0604020202020204" pitchFamily="34" charset="0"/>
                        </a:rPr>
                        <a:t>Welding</a:t>
                      </a:r>
                    </a:p>
                    <a:p>
                      <a:pPr marL="171450" marR="0" indent="-171450" algn="just">
                        <a:lnSpc>
                          <a:spcPct val="150000"/>
                        </a:lnSpc>
                        <a:spcBef>
                          <a:spcPts val="0"/>
                        </a:spcBef>
                        <a:spcAft>
                          <a:spcPts val="0"/>
                        </a:spcAft>
                        <a:buFont typeface="Arial" panose="020B0604020202020204" pitchFamily="34" charset="0"/>
                        <a:buChar char="•"/>
                      </a:pPr>
                      <a:r>
                        <a:rPr lang="en-US" sz="1200" b="0" dirty="0">
                          <a:solidFill>
                            <a:schemeClr val="tx1"/>
                          </a:solidFill>
                          <a:effectLst/>
                          <a:latin typeface="+mn-lt"/>
                          <a:cs typeface="Arial" panose="020B0604020202020204" pitchFamily="34" charset="0"/>
                        </a:rPr>
                        <a:t>Additive manufacturing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42" name="TextBox 41">
            <a:extLst>
              <a:ext uri="{FF2B5EF4-FFF2-40B4-BE49-F238E27FC236}">
                <a16:creationId xmlns:a16="http://schemas.microsoft.com/office/drawing/2014/main" id="{088BB31A-5F08-42AC-ACD3-DED07B01111F}"/>
              </a:ext>
            </a:extLst>
          </p:cNvPr>
          <p:cNvSpPr txBox="1"/>
          <p:nvPr/>
        </p:nvSpPr>
        <p:spPr>
          <a:xfrm>
            <a:off x="7966531" y="1565327"/>
            <a:ext cx="3945347" cy="276999"/>
          </a:xfrm>
          <a:prstGeom prst="rect">
            <a:avLst/>
          </a:prstGeom>
          <a:noFill/>
        </p:spPr>
        <p:txBody>
          <a:bodyPr wrap="square" rtlCol="0">
            <a:spAutoFit/>
          </a:bodyPr>
          <a:lstStyle/>
          <a:p>
            <a:r>
              <a:rPr lang="en-IN" sz="1200" dirty="0">
                <a:solidFill>
                  <a:schemeClr val="accent1"/>
                </a:solidFill>
                <a:cs typeface="Arial" panose="020B0604020202020204" pitchFamily="34" charset="0"/>
              </a:rPr>
              <a:t> </a:t>
            </a:r>
            <a:r>
              <a:rPr lang="en-IN" sz="1200" dirty="0">
                <a:solidFill>
                  <a:schemeClr val="accent1"/>
                </a:solidFill>
                <a:cs typeface="Arial" panose="020B0604020202020204" pitchFamily="34" charset="0"/>
                <a:hlinkClick r:id="rId4">
                  <a:extLst>
                    <a:ext uri="{A12FA001-AC4F-418D-AE19-62706E023703}">
                      <ahyp:hlinkClr xmlns:ahyp="http://schemas.microsoft.com/office/drawing/2018/hyperlinkcolor" val="tx"/>
                    </a:ext>
                  </a:extLst>
                </a:hlinkClick>
              </a:rPr>
              <a:t>jram@msme.iith.ac.in</a:t>
            </a:r>
            <a:r>
              <a:rPr lang="en-IN" sz="1200" dirty="0">
                <a:cs typeface="Arial" panose="020B0604020202020204" pitchFamily="34" charset="0"/>
              </a:rPr>
              <a:t> +91 (40) 2301 6565</a:t>
            </a:r>
          </a:p>
        </p:txBody>
      </p:sp>
      <p:graphicFrame>
        <p:nvGraphicFramePr>
          <p:cNvPr id="43" name="Table 42">
            <a:extLst>
              <a:ext uri="{FF2B5EF4-FFF2-40B4-BE49-F238E27FC236}">
                <a16:creationId xmlns:a16="http://schemas.microsoft.com/office/drawing/2014/main" id="{28C4B531-C585-46DC-A064-2DC3A55A750E}"/>
              </a:ext>
            </a:extLst>
          </p:cNvPr>
          <p:cNvGraphicFramePr>
            <a:graphicFrameLocks noGrp="1"/>
          </p:cNvGraphicFramePr>
          <p:nvPr>
            <p:extLst>
              <p:ext uri="{D42A27DB-BD31-4B8C-83A1-F6EECF244321}">
                <p14:modId xmlns:p14="http://schemas.microsoft.com/office/powerpoint/2010/main" val="2937167065"/>
              </p:ext>
            </p:extLst>
          </p:nvPr>
        </p:nvGraphicFramePr>
        <p:xfrm>
          <a:off x="7639074" y="4682697"/>
          <a:ext cx="4356278" cy="2389139"/>
        </p:xfrm>
        <a:graphic>
          <a:graphicData uri="http://schemas.openxmlformats.org/drawingml/2006/table">
            <a:tbl>
              <a:tblPr>
                <a:tableStyleId>{5C22544A-7EE6-4342-B048-85BDC9FD1C3A}</a:tableStyleId>
              </a:tblPr>
              <a:tblGrid>
                <a:gridCol w="4356278">
                  <a:extLst>
                    <a:ext uri="{9D8B030D-6E8A-4147-A177-3AD203B41FA5}">
                      <a16:colId xmlns:a16="http://schemas.microsoft.com/office/drawing/2014/main" val="3329845056"/>
                    </a:ext>
                  </a:extLst>
                </a:gridCol>
              </a:tblGrid>
              <a:tr h="1454287">
                <a:tc>
                  <a:txBody>
                    <a:bodyPr/>
                    <a:lstStyle/>
                    <a:p>
                      <a:pPr marL="171450" marR="0" indent="-171450" algn="just">
                        <a:lnSpc>
                          <a:spcPct val="10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Electrochemical Materials Processing</a:t>
                      </a:r>
                    </a:p>
                    <a:p>
                      <a:pPr marL="0" marR="0" indent="0" algn="just">
                        <a:lnSpc>
                          <a:spcPct val="100000"/>
                        </a:lnSpc>
                        <a:spcBef>
                          <a:spcPts val="0"/>
                        </a:spcBef>
                        <a:spcAft>
                          <a:spcPts val="300"/>
                        </a:spcAft>
                        <a:buFont typeface="Arial" panose="020B0604020202020204" pitchFamily="34" charset="0"/>
                        <a:buNone/>
                      </a:pPr>
                      <a:r>
                        <a:rPr lang="en-IN" sz="1200" b="0" dirty="0">
                          <a:solidFill>
                            <a:schemeClr val="tx1"/>
                          </a:solidFill>
                          <a:effectLst/>
                          <a:latin typeface="+mn-lt"/>
                          <a:cs typeface="Arial" panose="020B0604020202020204" pitchFamily="34" charset="0"/>
                        </a:rPr>
                        <a:t>        -</a:t>
                      </a:r>
                      <a:r>
                        <a:rPr lang="en-US" sz="1200" dirty="0">
                          <a:latin typeface="+mn-lt"/>
                        </a:rPr>
                        <a:t> Green Hydrogen production, reduction of CO</a:t>
                      </a:r>
                      <a:r>
                        <a:rPr lang="en-US" sz="1200" baseline="-25000" dirty="0">
                          <a:latin typeface="+mn-lt"/>
                        </a:rPr>
                        <a:t>2</a:t>
                      </a:r>
                      <a:r>
                        <a:rPr lang="en-US" sz="1200" baseline="0" dirty="0">
                          <a:latin typeface="+mn-lt"/>
                        </a:rPr>
                        <a:t> &amp; N</a:t>
                      </a:r>
                      <a:r>
                        <a:rPr lang="en-US" sz="1200" baseline="-25000" dirty="0">
                          <a:latin typeface="+mn-lt"/>
                        </a:rPr>
                        <a:t>2</a:t>
                      </a:r>
                    </a:p>
                    <a:p>
                      <a:pPr marL="0" marR="0" indent="0" algn="just">
                        <a:lnSpc>
                          <a:spcPct val="100000"/>
                        </a:lnSpc>
                        <a:spcBef>
                          <a:spcPts val="0"/>
                        </a:spcBef>
                        <a:spcAft>
                          <a:spcPts val="0"/>
                        </a:spcAft>
                        <a:buFont typeface="Arial" panose="020B0604020202020204" pitchFamily="34" charset="0"/>
                        <a:buNone/>
                      </a:pPr>
                      <a:r>
                        <a:rPr lang="en-US" sz="1200" baseline="0" dirty="0">
                          <a:latin typeface="+mn-lt"/>
                        </a:rPr>
                        <a:t>        - Electrochemical/Microbial </a:t>
                      </a:r>
                      <a:r>
                        <a:rPr lang="en-US" sz="1200" dirty="0">
                          <a:latin typeface="+mn-lt"/>
                        </a:rPr>
                        <a:t>Recovery &amp; Recycling of e-wastes  </a:t>
                      </a:r>
                    </a:p>
                    <a:p>
                      <a:pPr marL="0" marR="0" indent="0" algn="just">
                        <a:lnSpc>
                          <a:spcPct val="100000"/>
                        </a:lnSpc>
                        <a:spcBef>
                          <a:spcPts val="0"/>
                        </a:spcBef>
                        <a:spcAft>
                          <a:spcPts val="0"/>
                        </a:spcAft>
                        <a:buFont typeface="Arial" panose="020B0604020202020204" pitchFamily="34" charset="0"/>
                        <a:buNone/>
                      </a:pPr>
                      <a:r>
                        <a:rPr lang="en-US" sz="1200" dirty="0">
                          <a:latin typeface="+mn-lt"/>
                        </a:rPr>
                        <a:t>          (end of life </a:t>
                      </a:r>
                      <a:r>
                        <a:rPr lang="en-US" sz="1200" dirty="0" err="1">
                          <a:latin typeface="+mn-lt"/>
                        </a:rPr>
                        <a:t>NdBFe</a:t>
                      </a:r>
                      <a:r>
                        <a:rPr lang="en-US" sz="1200" dirty="0">
                          <a:latin typeface="+mn-lt"/>
                        </a:rPr>
                        <a:t> permanent magnets, spent Lithium-ion </a:t>
                      </a:r>
                    </a:p>
                    <a:p>
                      <a:pPr marL="0" marR="0" indent="0" algn="just">
                        <a:lnSpc>
                          <a:spcPct val="100000"/>
                        </a:lnSpc>
                        <a:spcBef>
                          <a:spcPts val="0"/>
                        </a:spcBef>
                        <a:spcAft>
                          <a:spcPts val="300"/>
                        </a:spcAft>
                        <a:buFont typeface="Arial" panose="020B0604020202020204" pitchFamily="34" charset="0"/>
                        <a:buNone/>
                      </a:pPr>
                      <a:r>
                        <a:rPr lang="en-US" sz="1200" dirty="0">
                          <a:latin typeface="+mn-lt"/>
                        </a:rPr>
                        <a:t>           batteries, Silicon PVs) via electrowinning</a:t>
                      </a:r>
                    </a:p>
                    <a:p>
                      <a:pPr marL="0" marR="0" indent="0" algn="just">
                        <a:lnSpc>
                          <a:spcPct val="100000"/>
                        </a:lnSpc>
                        <a:spcBef>
                          <a:spcPts val="0"/>
                        </a:spcBef>
                        <a:spcAft>
                          <a:spcPts val="300"/>
                        </a:spcAft>
                        <a:buFont typeface="Arial" panose="020B0604020202020204" pitchFamily="34" charset="0"/>
                        <a:buNone/>
                      </a:pPr>
                      <a:r>
                        <a:rPr lang="en-US" sz="1200" dirty="0">
                          <a:latin typeface="+mn-lt"/>
                        </a:rPr>
                        <a:t>        - Electrochemical Iron &amp; Steel Manufacturing </a:t>
                      </a:r>
                    </a:p>
                    <a:p>
                      <a:pPr marL="0" marR="0" indent="0" algn="just">
                        <a:lnSpc>
                          <a:spcPct val="100000"/>
                        </a:lnSpc>
                        <a:spcBef>
                          <a:spcPts val="0"/>
                        </a:spcBef>
                        <a:spcAft>
                          <a:spcPts val="0"/>
                        </a:spcAft>
                        <a:buFont typeface="Arial" panose="020B0604020202020204" pitchFamily="34" charset="0"/>
                        <a:buNone/>
                      </a:pPr>
                      <a:r>
                        <a:rPr lang="en-US" sz="1200" dirty="0">
                          <a:latin typeface="+mn-lt"/>
                        </a:rPr>
                        <a:t>        - Molten salt electrolysis for new age applications</a:t>
                      </a:r>
                      <a:endParaRPr lang="en-IN" sz="1200" b="0" dirty="0">
                        <a:solidFill>
                          <a:schemeClr val="tx1"/>
                        </a:solidFill>
                        <a:effectLst/>
                        <a:latin typeface="+mn-lt"/>
                        <a:cs typeface="Arial" panose="020B0604020202020204" pitchFamily="34" charset="0"/>
                      </a:endParaRPr>
                    </a:p>
                    <a:p>
                      <a:pPr marL="171450" marR="0" indent="-171450" algn="just">
                        <a:lnSpc>
                          <a:spcPct val="100000"/>
                        </a:lnSpc>
                        <a:spcBef>
                          <a:spcPts val="60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Advanced Multi-Functional Nanostructured Materials/High Entropy Alloys making via Electrodeposition: Combinatorial Alloy Design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r h="552719">
                <a:tc>
                  <a:txBody>
                    <a:bodyPr/>
                    <a:lstStyle/>
                    <a:p>
                      <a:pPr marL="0" marR="0" indent="0" algn="l">
                        <a:lnSpc>
                          <a:spcPct val="100000"/>
                        </a:lnSpc>
                        <a:spcBef>
                          <a:spcPts val="0"/>
                        </a:spcBef>
                        <a:spcAft>
                          <a:spcPts val="0"/>
                        </a:spcAft>
                        <a:buFont typeface="Arial" panose="020B0604020202020204" pitchFamily="34" charset="0"/>
                        <a:buNone/>
                      </a:pPr>
                      <a:endParaRPr lang="en-IN" sz="1200" b="0" dirty="0">
                        <a:solidFill>
                          <a:schemeClr val="tx1"/>
                        </a:solidFill>
                        <a:effectLst/>
                        <a:latin typeface="+mn-lt"/>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4943598"/>
                  </a:ext>
                </a:extLst>
              </a:tr>
            </a:tbl>
          </a:graphicData>
        </a:graphic>
      </p:graphicFrame>
      <p:sp>
        <p:nvSpPr>
          <p:cNvPr id="44" name="TextBox 43">
            <a:extLst>
              <a:ext uri="{FF2B5EF4-FFF2-40B4-BE49-F238E27FC236}">
                <a16:creationId xmlns:a16="http://schemas.microsoft.com/office/drawing/2014/main" id="{457FE5D0-CA7F-4A23-BE32-C0360906EAD9}"/>
              </a:ext>
            </a:extLst>
          </p:cNvPr>
          <p:cNvSpPr txBox="1"/>
          <p:nvPr/>
        </p:nvSpPr>
        <p:spPr>
          <a:xfrm>
            <a:off x="8305705" y="6551203"/>
            <a:ext cx="3023016" cy="276999"/>
          </a:xfrm>
          <a:prstGeom prst="rect">
            <a:avLst/>
          </a:prstGeom>
          <a:noFill/>
        </p:spPr>
        <p:txBody>
          <a:bodyPr wrap="square" rtlCol="0">
            <a:spAutoFit/>
          </a:bodyPr>
          <a:lstStyle/>
          <a:p>
            <a:r>
              <a:rPr lang="en-IN" sz="1200" dirty="0">
                <a:solidFill>
                  <a:schemeClr val="accent1"/>
                </a:solidFill>
                <a:cs typeface="Arial" panose="020B0604020202020204" pitchFamily="34" charset="0"/>
                <a:hlinkClick r:id="rId4">
                  <a:extLst>
                    <a:ext uri="{A12FA001-AC4F-418D-AE19-62706E023703}">
                      <ahyp:hlinkClr xmlns:ahyp="http://schemas.microsoft.com/office/drawing/2018/hyperlinkcolor" val="tx"/>
                    </a:ext>
                  </a:extLst>
                </a:hlinkClick>
              </a:rPr>
              <a:t>suhash@msme.iith.ac.in</a:t>
            </a:r>
            <a:r>
              <a:rPr lang="en-IN" sz="1200" dirty="0">
                <a:cs typeface="Arial" panose="020B0604020202020204" pitchFamily="34" charset="0"/>
              </a:rPr>
              <a:t> +91 (40) 2301 6552</a:t>
            </a:r>
          </a:p>
        </p:txBody>
      </p:sp>
      <p:sp>
        <p:nvSpPr>
          <p:cNvPr id="45" name="TextBox 44">
            <a:extLst>
              <a:ext uri="{FF2B5EF4-FFF2-40B4-BE49-F238E27FC236}">
                <a16:creationId xmlns:a16="http://schemas.microsoft.com/office/drawing/2014/main" id="{32178F9E-3039-4D2D-AAD1-3532F0B5854C}"/>
              </a:ext>
            </a:extLst>
          </p:cNvPr>
          <p:cNvSpPr txBox="1"/>
          <p:nvPr/>
        </p:nvSpPr>
        <p:spPr>
          <a:xfrm>
            <a:off x="1076059" y="3355486"/>
            <a:ext cx="3847682" cy="307777"/>
          </a:xfrm>
          <a:prstGeom prst="rect">
            <a:avLst/>
          </a:prstGeom>
          <a:noFill/>
        </p:spPr>
        <p:txBody>
          <a:bodyPr wrap="square" rtlCol="0">
            <a:spAutoFit/>
          </a:bodyPr>
          <a:lstStyle/>
          <a:p>
            <a:r>
              <a:rPr lang="en-IN" sz="1400" b="1" dirty="0">
                <a:cs typeface="Arial" panose="020B0604020202020204" pitchFamily="34" charset="0"/>
              </a:rPr>
              <a:t>Prof. Pinaki P. Bhattacharjee</a:t>
            </a:r>
          </a:p>
        </p:txBody>
      </p:sp>
      <p:sp>
        <p:nvSpPr>
          <p:cNvPr id="46" name="TextBox 45">
            <a:extLst>
              <a:ext uri="{FF2B5EF4-FFF2-40B4-BE49-F238E27FC236}">
                <a16:creationId xmlns:a16="http://schemas.microsoft.com/office/drawing/2014/main" id="{681EF1BC-DDCC-42D3-ABD3-08802171D6CB}"/>
              </a:ext>
            </a:extLst>
          </p:cNvPr>
          <p:cNvSpPr txBox="1"/>
          <p:nvPr/>
        </p:nvSpPr>
        <p:spPr>
          <a:xfrm>
            <a:off x="8771119" y="308263"/>
            <a:ext cx="3495675" cy="307777"/>
          </a:xfrm>
          <a:prstGeom prst="rect">
            <a:avLst/>
          </a:prstGeom>
          <a:noFill/>
        </p:spPr>
        <p:txBody>
          <a:bodyPr wrap="square" rtlCol="0">
            <a:spAutoFit/>
          </a:bodyPr>
          <a:lstStyle/>
          <a:p>
            <a:r>
              <a:rPr lang="en-IN" sz="1400" b="1" dirty="0">
                <a:cs typeface="Arial" panose="020B0604020202020204" pitchFamily="34" charset="0"/>
              </a:rPr>
              <a:t>Prof. G.D. Janaki Ram</a:t>
            </a:r>
          </a:p>
        </p:txBody>
      </p:sp>
      <p:sp>
        <p:nvSpPr>
          <p:cNvPr id="47" name="TextBox 46">
            <a:extLst>
              <a:ext uri="{FF2B5EF4-FFF2-40B4-BE49-F238E27FC236}">
                <a16:creationId xmlns:a16="http://schemas.microsoft.com/office/drawing/2014/main" id="{EFABA5BF-F157-4120-AFFC-833D93CBE37F}"/>
              </a:ext>
            </a:extLst>
          </p:cNvPr>
          <p:cNvSpPr txBox="1"/>
          <p:nvPr/>
        </p:nvSpPr>
        <p:spPr>
          <a:xfrm>
            <a:off x="8595115" y="2233011"/>
            <a:ext cx="3847682" cy="307777"/>
          </a:xfrm>
          <a:prstGeom prst="rect">
            <a:avLst/>
          </a:prstGeom>
          <a:noFill/>
        </p:spPr>
        <p:txBody>
          <a:bodyPr wrap="square" rtlCol="0">
            <a:spAutoFit/>
          </a:bodyPr>
          <a:lstStyle/>
          <a:p>
            <a:r>
              <a:rPr lang="en-IN" sz="1400" b="1" dirty="0">
                <a:latin typeface="Palatino"/>
                <a:cs typeface="Arial" panose="020B0604020202020204" pitchFamily="34" charset="0"/>
              </a:rPr>
              <a:t>Prof. Bharat B. </a:t>
            </a:r>
            <a:r>
              <a:rPr lang="en-IN" sz="1400" b="1" dirty="0" err="1">
                <a:latin typeface="Palatino"/>
                <a:cs typeface="Arial" panose="020B0604020202020204" pitchFamily="34" charset="0"/>
              </a:rPr>
              <a:t>Panigrahi</a:t>
            </a:r>
            <a:endParaRPr lang="en-IN" sz="1400" b="1" dirty="0">
              <a:latin typeface="Palatino"/>
              <a:cs typeface="Arial" panose="020B0604020202020204" pitchFamily="34" charset="0"/>
            </a:endParaRPr>
          </a:p>
        </p:txBody>
      </p:sp>
      <p:sp>
        <p:nvSpPr>
          <p:cNvPr id="48" name="TextBox 47">
            <a:extLst>
              <a:ext uri="{FF2B5EF4-FFF2-40B4-BE49-F238E27FC236}">
                <a16:creationId xmlns:a16="http://schemas.microsoft.com/office/drawing/2014/main" id="{DC99134F-AE39-4617-A3D1-880E16B75DCB}"/>
              </a:ext>
            </a:extLst>
          </p:cNvPr>
          <p:cNvSpPr txBox="1"/>
          <p:nvPr/>
        </p:nvSpPr>
        <p:spPr>
          <a:xfrm>
            <a:off x="8785359" y="4310688"/>
            <a:ext cx="1910757" cy="307777"/>
          </a:xfrm>
          <a:prstGeom prst="rect">
            <a:avLst/>
          </a:prstGeom>
          <a:noFill/>
        </p:spPr>
        <p:txBody>
          <a:bodyPr wrap="square" rtlCol="0">
            <a:spAutoFit/>
          </a:bodyPr>
          <a:lstStyle/>
          <a:p>
            <a:r>
              <a:rPr lang="en-IN" sz="1400" b="1" dirty="0">
                <a:cs typeface="Arial" panose="020B0604020202020204" pitchFamily="34" charset="0"/>
              </a:rPr>
              <a:t>Prof. Suhash R. Dey</a:t>
            </a:r>
          </a:p>
        </p:txBody>
      </p:sp>
      <p:sp>
        <p:nvSpPr>
          <p:cNvPr id="49" name="TextBox 48">
            <a:extLst>
              <a:ext uri="{FF2B5EF4-FFF2-40B4-BE49-F238E27FC236}">
                <a16:creationId xmlns:a16="http://schemas.microsoft.com/office/drawing/2014/main" id="{65922520-DBBE-4FDA-8373-AB7F91A946D0}"/>
              </a:ext>
            </a:extLst>
          </p:cNvPr>
          <p:cNvSpPr txBox="1"/>
          <p:nvPr/>
        </p:nvSpPr>
        <p:spPr>
          <a:xfrm>
            <a:off x="435864" y="2893145"/>
            <a:ext cx="6219824" cy="323165"/>
          </a:xfrm>
          <a:prstGeom prst="rect">
            <a:avLst/>
          </a:prstGeom>
          <a:noFill/>
        </p:spPr>
        <p:txBody>
          <a:bodyPr wrap="square">
            <a:spAutoFit/>
          </a:bodyPr>
          <a:lstStyle/>
          <a:p>
            <a:pPr>
              <a:lnSpc>
                <a:spcPct val="125000"/>
              </a:lnSpc>
            </a:pPr>
            <a:r>
              <a:rPr lang="en-IN" sz="1200" dirty="0">
                <a:solidFill>
                  <a:schemeClr val="accent1"/>
                </a:solidFill>
                <a:ea typeface="Palatino" pitchFamily="2" charset="77"/>
                <a:cs typeface="Arial" panose="020B0604020202020204" pitchFamily="34" charset="0"/>
                <a:hlinkClick r:id="rId5">
                  <a:extLst>
                    <a:ext uri="{A12FA001-AC4F-418D-AE19-62706E023703}">
                      <ahyp:hlinkClr xmlns:ahyp="http://schemas.microsoft.com/office/drawing/2018/hyperlinkcolor" val="tx"/>
                    </a:ext>
                  </a:extLst>
                </a:hlinkClick>
              </a:rPr>
              <a:t>bsm@msme.iith.ac.in</a:t>
            </a:r>
            <a:r>
              <a:rPr lang="en-IN" sz="1200" dirty="0">
                <a:ea typeface="Palatino" pitchFamily="2" charset="77"/>
                <a:cs typeface="Arial" panose="020B0604020202020204" pitchFamily="34" charset="0"/>
              </a:rPr>
              <a:t>  +91 (40) 2301 6001</a:t>
            </a:r>
            <a:endParaRPr lang="en-CH" sz="1200" dirty="0"/>
          </a:p>
        </p:txBody>
      </p:sp>
      <p:pic>
        <p:nvPicPr>
          <p:cNvPr id="50" name="Picture 49">
            <a:extLst>
              <a:ext uri="{FF2B5EF4-FFF2-40B4-BE49-F238E27FC236}">
                <a16:creationId xmlns:a16="http://schemas.microsoft.com/office/drawing/2014/main" id="{2110B5F5-2232-0443-A14C-84098ADA25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301" r="11706" b="33188"/>
          <a:stretch/>
        </p:blipFill>
        <p:spPr>
          <a:xfrm>
            <a:off x="5843130" y="462767"/>
            <a:ext cx="1980000" cy="1764000"/>
          </a:xfrm>
          <a:prstGeom prst="hexagon">
            <a:avLst/>
          </a:prstGeom>
          <a:ln>
            <a:noFill/>
          </a:ln>
        </p:spPr>
      </p:pic>
      <p:pic>
        <p:nvPicPr>
          <p:cNvPr id="52" name="Picture 51" descr="A person wearing a white shirt and smiling at the camera&#10;&#10;Description automatically generated">
            <a:extLst>
              <a:ext uri="{FF2B5EF4-FFF2-40B4-BE49-F238E27FC236}">
                <a16:creationId xmlns:a16="http://schemas.microsoft.com/office/drawing/2014/main" id="{BFE0225E-9B65-B042-8155-4A0AD96757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6" b="17904"/>
          <a:stretch/>
        </p:blipFill>
        <p:spPr>
          <a:xfrm>
            <a:off x="5802389" y="4814837"/>
            <a:ext cx="1980000" cy="1764000"/>
          </a:xfrm>
          <a:prstGeom prst="hexagon">
            <a:avLst/>
          </a:prstGeom>
          <a:ln>
            <a:noFill/>
          </a:ln>
        </p:spPr>
      </p:pic>
      <p:pic>
        <p:nvPicPr>
          <p:cNvPr id="3" name="Picture 2"/>
          <p:cNvPicPr>
            <a:picLocks noChangeAspect="1"/>
          </p:cNvPicPr>
          <p:nvPr/>
        </p:nvPicPr>
        <p:blipFill rotWithShape="1">
          <a:blip r:embed="rId8" cstate="hqprint">
            <a:extLst>
              <a:ext uri="{28A0092B-C50C-407E-A947-70E740481C1C}">
                <a14:useLocalDpi xmlns:a14="http://schemas.microsoft.com/office/drawing/2010/main" val="0"/>
              </a:ext>
            </a:extLst>
          </a:blip>
          <a:srcRect t="-1" b="30852"/>
          <a:stretch/>
        </p:blipFill>
        <p:spPr>
          <a:xfrm>
            <a:off x="5890577" y="2455248"/>
            <a:ext cx="1879448" cy="1783643"/>
          </a:xfrm>
          <a:prstGeom prst="hexagon">
            <a:avLst>
              <a:gd name="adj" fmla="val 22559"/>
              <a:gd name="vf" fmla="val 115470"/>
            </a:avLst>
          </a:prstGeom>
        </p:spPr>
      </p:pic>
    </p:spTree>
    <p:extLst>
      <p:ext uri="{BB962C8B-B14F-4D97-AF65-F5344CB8AC3E}">
        <p14:creationId xmlns:p14="http://schemas.microsoft.com/office/powerpoint/2010/main" val="384815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id="{DC6D2ADB-2856-4476-B96B-D3107D314199}"/>
              </a:ext>
            </a:extLst>
          </p:cNvPr>
          <p:cNvGraphicFramePr>
            <a:graphicFrameLocks noGrp="1"/>
          </p:cNvGraphicFramePr>
          <p:nvPr>
            <p:extLst>
              <p:ext uri="{D42A27DB-BD31-4B8C-83A1-F6EECF244321}">
                <p14:modId xmlns:p14="http://schemas.microsoft.com/office/powerpoint/2010/main" val="337948336"/>
              </p:ext>
            </p:extLst>
          </p:nvPr>
        </p:nvGraphicFramePr>
        <p:xfrm>
          <a:off x="258684" y="1508717"/>
          <a:ext cx="3683409" cy="1508760"/>
        </p:xfrm>
        <a:graphic>
          <a:graphicData uri="http://schemas.openxmlformats.org/drawingml/2006/table">
            <a:tbl>
              <a:tblPr>
                <a:tableStyleId>{5C22544A-7EE6-4342-B048-85BDC9FD1C3A}</a:tableStyleId>
              </a:tblPr>
              <a:tblGrid>
                <a:gridCol w="3683409">
                  <a:extLst>
                    <a:ext uri="{9D8B030D-6E8A-4147-A177-3AD203B41FA5}">
                      <a16:colId xmlns:a16="http://schemas.microsoft.com/office/drawing/2014/main" val="3329845056"/>
                    </a:ext>
                  </a:extLst>
                </a:gridCol>
              </a:tblGrid>
              <a:tr h="1505187">
                <a:tc>
                  <a:txBody>
                    <a:bodyPr/>
                    <a:lstStyle/>
                    <a:p>
                      <a:pPr marL="0" marR="0" indent="0" algn="l">
                        <a:lnSpc>
                          <a:spcPct val="125000"/>
                        </a:lnSpc>
                        <a:spcBef>
                          <a:spcPts val="0"/>
                        </a:spcBef>
                        <a:spcAft>
                          <a:spcPts val="0"/>
                        </a:spcAft>
                        <a:buFont typeface="Arial" panose="020B0604020202020204" pitchFamily="34" charset="0"/>
                        <a:buNone/>
                      </a:pPr>
                      <a:r>
                        <a:rPr lang="en-US" sz="1200" b="1" u="none" dirty="0">
                          <a:solidFill>
                            <a:schemeClr val="tx1"/>
                          </a:solidFill>
                          <a:effectLst/>
                          <a:latin typeface="+mn-lt"/>
                          <a:cs typeface="Arial" panose="020B0604020202020204" pitchFamily="34" charset="0"/>
                        </a:rPr>
                        <a:t> </a:t>
                      </a:r>
                      <a:endParaRPr lang="en-US" sz="1200" b="0" u="sng" dirty="0">
                        <a:solidFill>
                          <a:schemeClr val="tx1"/>
                        </a:solidFill>
                        <a:effectLst/>
                        <a:latin typeface="+mn-lt"/>
                        <a:cs typeface="Arial" panose="020B0604020202020204" pitchFamily="34" charset="0"/>
                      </a:endParaRPr>
                    </a:p>
                    <a:p>
                      <a:pPr marL="171450" marR="0" indent="-171450" algn="just">
                        <a:lnSpc>
                          <a:spcPct val="100000"/>
                        </a:lnSpc>
                        <a:spcBef>
                          <a:spcPts val="0"/>
                        </a:spcBef>
                        <a:spcAft>
                          <a:spcPts val="0"/>
                        </a:spcAft>
                        <a:buFont typeface="Arial" panose="020B0604020202020204" pitchFamily="34" charset="0"/>
                        <a:buChar char="•"/>
                      </a:pPr>
                      <a:endParaRPr lang="en-IN" sz="1200" b="0" dirty="0">
                        <a:solidFill>
                          <a:schemeClr val="tx1"/>
                        </a:solidFill>
                        <a:effectLst/>
                        <a:latin typeface="+mn-lt"/>
                        <a:cs typeface="Arial" panose="020B0604020202020204" pitchFamily="34" charset="0"/>
                      </a:endParaRPr>
                    </a:p>
                    <a:p>
                      <a:pPr marL="171450" marR="0" indent="-171450" algn="l">
                        <a:lnSpc>
                          <a:spcPct val="10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Phase transformations in alloys and oxides</a:t>
                      </a:r>
                    </a:p>
                    <a:p>
                      <a:pPr marL="171450" marR="0" indent="-171450" algn="l">
                        <a:lnSpc>
                          <a:spcPct val="10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Phase-field modelling of microstructural evolution</a:t>
                      </a:r>
                    </a:p>
                    <a:p>
                      <a:pPr marL="171450" marR="0" indent="-171450" algn="l">
                        <a:lnSpc>
                          <a:spcPct val="100000"/>
                        </a:lnSpc>
                        <a:spcBef>
                          <a:spcPts val="0"/>
                        </a:spcBef>
                        <a:spcAft>
                          <a:spcPts val="0"/>
                        </a:spcAft>
                        <a:buFont typeface="Arial" panose="020B0604020202020204" pitchFamily="34" charset="0"/>
                        <a:buChar char="•"/>
                      </a:pPr>
                      <a:r>
                        <a:rPr lang="de-DE" sz="1200" b="0" baseline="0" dirty="0">
                          <a:solidFill>
                            <a:schemeClr val="tx1"/>
                          </a:solidFill>
                          <a:effectLst/>
                          <a:latin typeface="+mn-lt"/>
                          <a:cs typeface="Arial" panose="020B0604020202020204" pitchFamily="34" charset="0"/>
                        </a:rPr>
                        <a:t>Discrete Dislocation Dynamics</a:t>
                      </a:r>
                    </a:p>
                    <a:p>
                      <a:pPr marL="171450" marR="0" indent="-171450" algn="l">
                        <a:lnSpc>
                          <a:spcPct val="100000"/>
                        </a:lnSpc>
                        <a:spcBef>
                          <a:spcPts val="0"/>
                        </a:spcBef>
                        <a:spcAft>
                          <a:spcPts val="0"/>
                        </a:spcAft>
                        <a:buFont typeface="Arial" panose="020B0604020202020204" pitchFamily="34" charset="0"/>
                        <a:buChar char="•"/>
                      </a:pPr>
                      <a:r>
                        <a:rPr lang="de-DE" sz="1200" b="0" baseline="0" dirty="0">
                          <a:solidFill>
                            <a:schemeClr val="tx1"/>
                          </a:solidFill>
                          <a:effectLst/>
                          <a:latin typeface="+mn-lt"/>
                          <a:cs typeface="Arial" panose="020B0604020202020204" pitchFamily="34" charset="0"/>
                        </a:rPr>
                        <a:t>Materials Informatics – Inverse Modeling</a:t>
                      </a:r>
                    </a:p>
                    <a:p>
                      <a:pPr marL="171450" marR="0" indent="-171450" algn="l">
                        <a:lnSpc>
                          <a:spcPct val="100000"/>
                        </a:lnSpc>
                        <a:spcBef>
                          <a:spcPts val="0"/>
                        </a:spcBef>
                        <a:spcAft>
                          <a:spcPts val="0"/>
                        </a:spcAft>
                        <a:buFont typeface="Arial" panose="020B0604020202020204" pitchFamily="34" charset="0"/>
                        <a:buChar char="•"/>
                      </a:pPr>
                      <a:r>
                        <a:rPr lang="de-DE" sz="1200" b="0" baseline="0" dirty="0">
                          <a:solidFill>
                            <a:schemeClr val="tx1"/>
                          </a:solidFill>
                          <a:effectLst/>
                          <a:latin typeface="+mn-lt"/>
                          <a:cs typeface="Arial" panose="020B0604020202020204" pitchFamily="34" charset="0"/>
                        </a:rPr>
                        <a:t>Development of Multiscale Modeling </a:t>
                      </a:r>
                      <a:r>
                        <a:rPr lang="en-US" sz="1200" b="0" baseline="0" noProof="0" dirty="0">
                          <a:solidFill>
                            <a:schemeClr val="tx1"/>
                          </a:solidFill>
                          <a:effectLst/>
                          <a:latin typeface="+mn-lt"/>
                          <a:cs typeface="Arial" panose="020B0604020202020204" pitchFamily="34" charset="0"/>
                        </a:rPr>
                        <a:t>Techniques</a:t>
                      </a:r>
                      <a:r>
                        <a:rPr lang="de-DE" sz="1200" b="0" baseline="0" dirty="0">
                          <a:solidFill>
                            <a:schemeClr val="tx1"/>
                          </a:solidFill>
                          <a:effectLst/>
                          <a:latin typeface="+mn-lt"/>
                          <a:cs typeface="Arial" panose="020B0604020202020204" pitchFamily="34" charset="0"/>
                        </a:rPr>
                        <a:t> and Tools for ICME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grpSp>
        <p:nvGrpSpPr>
          <p:cNvPr id="45" name="Group 44">
            <a:extLst>
              <a:ext uri="{FF2B5EF4-FFF2-40B4-BE49-F238E27FC236}">
                <a16:creationId xmlns:a16="http://schemas.microsoft.com/office/drawing/2014/main" id="{ADE46B36-3274-BD6C-924D-8810FA0C82FE}"/>
              </a:ext>
            </a:extLst>
          </p:cNvPr>
          <p:cNvGrpSpPr/>
          <p:nvPr/>
        </p:nvGrpSpPr>
        <p:grpSpPr>
          <a:xfrm>
            <a:off x="5776457" y="4598065"/>
            <a:ext cx="6225540" cy="1800000"/>
            <a:chOff x="321564" y="1889760"/>
            <a:chExt cx="6470904" cy="1800000"/>
          </a:xfrm>
        </p:grpSpPr>
        <p:sp>
          <p:nvSpPr>
            <p:cNvPr id="46" name="Rectangle 45">
              <a:extLst>
                <a:ext uri="{FF2B5EF4-FFF2-40B4-BE49-F238E27FC236}">
                  <a16:creationId xmlns:a16="http://schemas.microsoft.com/office/drawing/2014/main" id="{65EC77B3-2174-B0B8-1A72-B309A5F53252}"/>
                </a:ext>
              </a:extLst>
            </p:cNvPr>
            <p:cNvSpPr/>
            <p:nvPr/>
          </p:nvSpPr>
          <p:spPr>
            <a:xfrm>
              <a:off x="1616964" y="1967203"/>
              <a:ext cx="5175504" cy="1613525"/>
            </a:xfrm>
            <a:prstGeom prst="rect">
              <a:avLst/>
            </a:prstGeom>
            <a:solidFill>
              <a:schemeClr val="bg1"/>
            </a:solid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7" name="Hexagon 46">
              <a:extLst>
                <a:ext uri="{FF2B5EF4-FFF2-40B4-BE49-F238E27FC236}">
                  <a16:creationId xmlns:a16="http://schemas.microsoft.com/office/drawing/2014/main" id="{2EC1E6DF-A12C-01D8-2689-73DF64CCB94E}"/>
                </a:ext>
              </a:extLst>
            </p:cNvPr>
            <p:cNvSpPr/>
            <p:nvPr/>
          </p:nvSpPr>
          <p:spPr>
            <a:xfrm>
              <a:off x="321564" y="1889760"/>
              <a:ext cx="2093976" cy="1800000"/>
            </a:xfrm>
            <a:prstGeom prst="hexagon">
              <a:avLst/>
            </a:prstGeom>
            <a:solidFill>
              <a:schemeClr val="bg1"/>
            </a:solid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2" name="Group 1">
            <a:extLst>
              <a:ext uri="{FF2B5EF4-FFF2-40B4-BE49-F238E27FC236}">
                <a16:creationId xmlns:a16="http://schemas.microsoft.com/office/drawing/2014/main" id="{A4976375-817B-0049-993A-7814A7E2DBA3}"/>
              </a:ext>
            </a:extLst>
          </p:cNvPr>
          <p:cNvGrpSpPr/>
          <p:nvPr/>
        </p:nvGrpSpPr>
        <p:grpSpPr>
          <a:xfrm>
            <a:off x="5835774" y="622869"/>
            <a:ext cx="6225540" cy="1800000"/>
            <a:chOff x="5825926" y="1467025"/>
            <a:chExt cx="6225540" cy="1800000"/>
          </a:xfrm>
        </p:grpSpPr>
        <p:sp>
          <p:nvSpPr>
            <p:cNvPr id="14" name="Rectangle 13">
              <a:extLst>
                <a:ext uri="{FF2B5EF4-FFF2-40B4-BE49-F238E27FC236}">
                  <a16:creationId xmlns:a16="http://schemas.microsoft.com/office/drawing/2014/main" id="{26D064C9-00F1-FF41-978E-9CEABAE35B46}"/>
                </a:ext>
              </a:extLst>
            </p:cNvPr>
            <p:cNvSpPr/>
            <p:nvPr/>
          </p:nvSpPr>
          <p:spPr>
            <a:xfrm>
              <a:off x="7072207" y="1515057"/>
              <a:ext cx="4979259" cy="1704020"/>
            </a:xfrm>
            <a:prstGeom prst="rect">
              <a:avLst/>
            </a:prstGeom>
            <a:no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Hexagon 3">
              <a:extLst>
                <a:ext uri="{FF2B5EF4-FFF2-40B4-BE49-F238E27FC236}">
                  <a16:creationId xmlns:a16="http://schemas.microsoft.com/office/drawing/2014/main" id="{3676071B-E032-9841-8844-015628CF0FFF}"/>
                </a:ext>
              </a:extLst>
            </p:cNvPr>
            <p:cNvSpPr/>
            <p:nvPr/>
          </p:nvSpPr>
          <p:spPr>
            <a:xfrm>
              <a:off x="5825926" y="1467025"/>
              <a:ext cx="2014577" cy="1800000"/>
            </a:xfrm>
            <a:prstGeom prst="hexagon">
              <a:avLst/>
            </a:prstGeom>
            <a:solidFill>
              <a:schemeClr val="bg1"/>
            </a:solid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27" name="Group 26">
            <a:extLst>
              <a:ext uri="{FF2B5EF4-FFF2-40B4-BE49-F238E27FC236}">
                <a16:creationId xmlns:a16="http://schemas.microsoft.com/office/drawing/2014/main" id="{56F4C5D4-7BD8-584B-B7DF-7432979D6054}"/>
              </a:ext>
            </a:extLst>
          </p:cNvPr>
          <p:cNvGrpSpPr/>
          <p:nvPr/>
        </p:nvGrpSpPr>
        <p:grpSpPr>
          <a:xfrm>
            <a:off x="5835774" y="2587591"/>
            <a:ext cx="6225540" cy="1800000"/>
            <a:chOff x="321564" y="1889760"/>
            <a:chExt cx="6470904" cy="1800000"/>
          </a:xfrm>
        </p:grpSpPr>
        <p:sp>
          <p:nvSpPr>
            <p:cNvPr id="28" name="Rectangle 27">
              <a:extLst>
                <a:ext uri="{FF2B5EF4-FFF2-40B4-BE49-F238E27FC236}">
                  <a16:creationId xmlns:a16="http://schemas.microsoft.com/office/drawing/2014/main" id="{5CEDE0AE-C2BA-4D4E-A943-3CBED4B9F34A}"/>
                </a:ext>
              </a:extLst>
            </p:cNvPr>
            <p:cNvSpPr/>
            <p:nvPr/>
          </p:nvSpPr>
          <p:spPr>
            <a:xfrm>
              <a:off x="1616964" y="1967203"/>
              <a:ext cx="5175504" cy="1613525"/>
            </a:xfrm>
            <a:prstGeom prst="rect">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9" name="Hexagon 28">
              <a:extLst>
                <a:ext uri="{FF2B5EF4-FFF2-40B4-BE49-F238E27FC236}">
                  <a16:creationId xmlns:a16="http://schemas.microsoft.com/office/drawing/2014/main" id="{408AF354-57C3-9546-8C5E-7914D09AD8CC}"/>
                </a:ext>
              </a:extLst>
            </p:cNvPr>
            <p:cNvSpPr/>
            <p:nvPr/>
          </p:nvSpPr>
          <p:spPr>
            <a:xfrm>
              <a:off x="321564" y="1889760"/>
              <a:ext cx="2093976" cy="1800000"/>
            </a:xfrm>
            <a:prstGeom prst="hexagon">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15" name="Group 14">
            <a:extLst>
              <a:ext uri="{FF2B5EF4-FFF2-40B4-BE49-F238E27FC236}">
                <a16:creationId xmlns:a16="http://schemas.microsoft.com/office/drawing/2014/main" id="{2DB9CC03-353A-9F41-8138-E03D702BCD1A}"/>
              </a:ext>
            </a:extLst>
          </p:cNvPr>
          <p:cNvGrpSpPr/>
          <p:nvPr/>
        </p:nvGrpSpPr>
        <p:grpSpPr>
          <a:xfrm rot="10800000">
            <a:off x="163234" y="3616071"/>
            <a:ext cx="5986775" cy="1800000"/>
            <a:chOff x="321044" y="1895016"/>
            <a:chExt cx="6222729" cy="1800000"/>
          </a:xfrm>
        </p:grpSpPr>
        <p:sp>
          <p:nvSpPr>
            <p:cNvPr id="16" name="Rectangle 15">
              <a:extLst>
                <a:ext uri="{FF2B5EF4-FFF2-40B4-BE49-F238E27FC236}">
                  <a16:creationId xmlns:a16="http://schemas.microsoft.com/office/drawing/2014/main" id="{6677350B-FBB7-F346-BBF1-4BB5614F0D20}"/>
                </a:ext>
              </a:extLst>
            </p:cNvPr>
            <p:cNvSpPr/>
            <p:nvPr/>
          </p:nvSpPr>
          <p:spPr>
            <a:xfrm>
              <a:off x="1616967" y="1979325"/>
              <a:ext cx="4926806" cy="1631917"/>
            </a:xfrm>
            <a:prstGeom prst="rect">
              <a:avLst/>
            </a:prstGeom>
            <a:noFill/>
            <a:ln w="19050">
              <a:solidFill>
                <a:srgbClr val="F8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8" name="Hexagon 17">
              <a:extLst>
                <a:ext uri="{FF2B5EF4-FFF2-40B4-BE49-F238E27FC236}">
                  <a16:creationId xmlns:a16="http://schemas.microsoft.com/office/drawing/2014/main" id="{8F99C954-A12A-C647-AC6C-F49E1E49A18A}"/>
                </a:ext>
              </a:extLst>
            </p:cNvPr>
            <p:cNvSpPr/>
            <p:nvPr/>
          </p:nvSpPr>
          <p:spPr>
            <a:xfrm>
              <a:off x="321044" y="1895016"/>
              <a:ext cx="2093975" cy="1800000"/>
            </a:xfrm>
            <a:prstGeom prst="hexagon">
              <a:avLst/>
            </a:prstGeom>
            <a:solidFill>
              <a:schemeClr val="bg1"/>
            </a:solidFill>
            <a:ln w="19050">
              <a:solidFill>
                <a:srgbClr val="F8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aphicFrame>
        <p:nvGraphicFramePr>
          <p:cNvPr id="51" name="Table 50">
            <a:extLst>
              <a:ext uri="{FF2B5EF4-FFF2-40B4-BE49-F238E27FC236}">
                <a16:creationId xmlns:a16="http://schemas.microsoft.com/office/drawing/2014/main" id="{6483EFFE-29C6-4BF5-9EC3-578DBB4E605B}"/>
              </a:ext>
            </a:extLst>
          </p:cNvPr>
          <p:cNvGraphicFramePr>
            <a:graphicFrameLocks noGrp="1"/>
          </p:cNvGraphicFramePr>
          <p:nvPr>
            <p:extLst>
              <p:ext uri="{D42A27DB-BD31-4B8C-83A1-F6EECF244321}">
                <p14:modId xmlns:p14="http://schemas.microsoft.com/office/powerpoint/2010/main" val="713389421"/>
              </p:ext>
            </p:extLst>
          </p:nvPr>
        </p:nvGraphicFramePr>
        <p:xfrm>
          <a:off x="7923897" y="686721"/>
          <a:ext cx="3803343" cy="1451600"/>
        </p:xfrm>
        <a:graphic>
          <a:graphicData uri="http://schemas.openxmlformats.org/drawingml/2006/table">
            <a:tbl>
              <a:tblPr>
                <a:tableStyleId>{5C22544A-7EE6-4342-B048-85BDC9FD1C3A}</a:tableStyleId>
              </a:tblPr>
              <a:tblGrid>
                <a:gridCol w="3803343">
                  <a:extLst>
                    <a:ext uri="{9D8B030D-6E8A-4147-A177-3AD203B41FA5}">
                      <a16:colId xmlns:a16="http://schemas.microsoft.com/office/drawing/2014/main" val="3329845056"/>
                    </a:ext>
                  </a:extLst>
                </a:gridCol>
              </a:tblGrid>
              <a:tr h="1451600">
                <a:tc>
                  <a:txBody>
                    <a:bodyPr/>
                    <a:lstStyle/>
                    <a:p>
                      <a:pPr marL="171450" marR="0" indent="-171450" algn="l">
                        <a:lnSpc>
                          <a:spcPct val="100000"/>
                        </a:lnSpc>
                        <a:spcBef>
                          <a:spcPts val="0"/>
                        </a:spcBef>
                        <a:spcAft>
                          <a:spcPts val="0"/>
                        </a:spcAft>
                        <a:buFont typeface="Arial" panose="020B0604020202020204" pitchFamily="34" charset="0"/>
                        <a:buChar char="•"/>
                      </a:pPr>
                      <a:r>
                        <a:rPr lang="en-IN" sz="1050" b="0" dirty="0">
                          <a:solidFill>
                            <a:schemeClr val="tx1"/>
                          </a:solidFill>
                          <a:effectLst/>
                          <a:latin typeface="+mn-lt"/>
                          <a:cs typeface="Arial" panose="020B0604020202020204" pitchFamily="34" charset="0"/>
                        </a:rPr>
                        <a:t>Multiferroic oxide thin films for fundamental science and functional device applications</a:t>
                      </a:r>
                    </a:p>
                    <a:p>
                      <a:pPr marL="171450" marR="0" indent="-171450" algn="l">
                        <a:lnSpc>
                          <a:spcPct val="100000"/>
                        </a:lnSpc>
                        <a:spcBef>
                          <a:spcPts val="0"/>
                        </a:spcBef>
                        <a:spcAft>
                          <a:spcPts val="0"/>
                        </a:spcAft>
                        <a:buFont typeface="Arial" panose="020B0604020202020204" pitchFamily="34" charset="0"/>
                        <a:buChar char="•"/>
                      </a:pPr>
                      <a:r>
                        <a:rPr lang="en-IN" sz="1050" b="0" dirty="0">
                          <a:solidFill>
                            <a:schemeClr val="tx1"/>
                          </a:solidFill>
                          <a:effectLst/>
                          <a:latin typeface="+mn-lt"/>
                          <a:cs typeface="Arial" panose="020B0604020202020204" pitchFamily="34" charset="0"/>
                        </a:rPr>
                        <a:t>High-k dielectric thin films for CMOS technology and memory device applications</a:t>
                      </a:r>
                    </a:p>
                    <a:p>
                      <a:pPr marL="171450" marR="0" indent="-171450" algn="l">
                        <a:lnSpc>
                          <a:spcPct val="100000"/>
                        </a:lnSpc>
                        <a:spcBef>
                          <a:spcPts val="0"/>
                        </a:spcBef>
                        <a:spcAft>
                          <a:spcPts val="0"/>
                        </a:spcAft>
                        <a:buFont typeface="Arial" panose="020B0604020202020204" pitchFamily="34" charset="0"/>
                        <a:buChar char="•"/>
                      </a:pPr>
                      <a:r>
                        <a:rPr lang="en-IN" sz="1050" b="0" dirty="0">
                          <a:solidFill>
                            <a:schemeClr val="tx1"/>
                          </a:solidFill>
                          <a:effectLst/>
                          <a:latin typeface="+mn-lt"/>
                          <a:cs typeface="Arial" panose="020B0604020202020204" pitchFamily="34" charset="0"/>
                        </a:rPr>
                        <a:t>Surfaces and Interfaces of oxide heterostructures on silicon and single crystalline oxide substrates</a:t>
                      </a:r>
                    </a:p>
                    <a:p>
                      <a:pPr marL="171450" marR="0" indent="-171450" algn="l">
                        <a:lnSpc>
                          <a:spcPct val="100000"/>
                        </a:lnSpc>
                        <a:spcBef>
                          <a:spcPts val="0"/>
                        </a:spcBef>
                        <a:spcAft>
                          <a:spcPts val="0"/>
                        </a:spcAft>
                        <a:buFont typeface="Arial" panose="020B0604020202020204" pitchFamily="34" charset="0"/>
                        <a:buChar char="•"/>
                      </a:pPr>
                      <a:r>
                        <a:rPr lang="en-IN" sz="1050" b="0" dirty="0">
                          <a:solidFill>
                            <a:schemeClr val="tx1"/>
                          </a:solidFill>
                          <a:effectLst/>
                          <a:latin typeface="+mn-lt"/>
                          <a:cs typeface="Arial" panose="020B0604020202020204" pitchFamily="34" charset="0"/>
                        </a:rPr>
                        <a:t>Influence of process conditions, strain engineering and interface engineering on domains and domain dynamics of multiferroic thin films utilising scanning probe microscope</a:t>
                      </a:r>
                      <a:endParaRPr lang="en-US" sz="1050" b="0" dirty="0">
                        <a:solidFill>
                          <a:schemeClr val="tx1"/>
                        </a:solidFill>
                        <a:effectLst/>
                        <a:latin typeface="+mn-lt"/>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52" name="TextBox 51">
            <a:extLst>
              <a:ext uri="{FF2B5EF4-FFF2-40B4-BE49-F238E27FC236}">
                <a16:creationId xmlns:a16="http://schemas.microsoft.com/office/drawing/2014/main" id="{918933E3-EFCD-4E48-8AC0-1E84D8B87A1E}"/>
              </a:ext>
            </a:extLst>
          </p:cNvPr>
          <p:cNvSpPr txBox="1"/>
          <p:nvPr/>
        </p:nvSpPr>
        <p:spPr>
          <a:xfrm>
            <a:off x="8012883" y="2119092"/>
            <a:ext cx="3847682" cy="246221"/>
          </a:xfrm>
          <a:prstGeom prst="rect">
            <a:avLst/>
          </a:prstGeom>
          <a:noFill/>
        </p:spPr>
        <p:txBody>
          <a:bodyPr wrap="square" rtlCol="0">
            <a:spAutoFit/>
          </a:bodyPr>
          <a:lstStyle/>
          <a:p>
            <a:r>
              <a:rPr lang="en-IN" sz="1000" dirty="0">
                <a:solidFill>
                  <a:schemeClr val="accent1"/>
                </a:solidFill>
                <a:cs typeface="Arial" panose="020B0604020202020204" pitchFamily="34" charset="0"/>
                <a:hlinkClick r:id="rId2">
                  <a:extLst>
                    <a:ext uri="{A12FA001-AC4F-418D-AE19-62706E023703}">
                      <ahyp:hlinkClr xmlns:ahyp="http://schemas.microsoft.com/office/drawing/2018/hyperlinkcolor" val="tx"/>
                    </a:ext>
                  </a:extLst>
                </a:hlinkClick>
              </a:rPr>
              <a:t>ranjith@msme.iith.ac.in</a:t>
            </a:r>
            <a:r>
              <a:rPr lang="en-IN" sz="1000" dirty="0">
                <a:cs typeface="Arial" panose="020B0604020202020204" pitchFamily="34" charset="0"/>
              </a:rPr>
              <a:t> +91 (40) 2301 6553</a:t>
            </a:r>
          </a:p>
        </p:txBody>
      </p:sp>
      <p:graphicFrame>
        <p:nvGraphicFramePr>
          <p:cNvPr id="53" name="Table 52">
            <a:extLst>
              <a:ext uri="{FF2B5EF4-FFF2-40B4-BE49-F238E27FC236}">
                <a16:creationId xmlns:a16="http://schemas.microsoft.com/office/drawing/2014/main" id="{2FC37765-BB54-44EF-B74C-03977B6BC945}"/>
              </a:ext>
            </a:extLst>
          </p:cNvPr>
          <p:cNvGraphicFramePr>
            <a:graphicFrameLocks noGrp="1"/>
          </p:cNvGraphicFramePr>
          <p:nvPr>
            <p:extLst>
              <p:ext uri="{D42A27DB-BD31-4B8C-83A1-F6EECF244321}">
                <p14:modId xmlns:p14="http://schemas.microsoft.com/office/powerpoint/2010/main" val="2163870948"/>
              </p:ext>
            </p:extLst>
          </p:nvPr>
        </p:nvGraphicFramePr>
        <p:xfrm>
          <a:off x="7898334" y="2695212"/>
          <a:ext cx="4152704" cy="1379713"/>
        </p:xfrm>
        <a:graphic>
          <a:graphicData uri="http://schemas.openxmlformats.org/drawingml/2006/table">
            <a:tbl>
              <a:tblPr>
                <a:tableStyleId>{5C22544A-7EE6-4342-B048-85BDC9FD1C3A}</a:tableStyleId>
              </a:tblPr>
              <a:tblGrid>
                <a:gridCol w="4152704">
                  <a:extLst>
                    <a:ext uri="{9D8B030D-6E8A-4147-A177-3AD203B41FA5}">
                      <a16:colId xmlns:a16="http://schemas.microsoft.com/office/drawing/2014/main" val="3329845056"/>
                    </a:ext>
                  </a:extLst>
                </a:gridCol>
              </a:tblGrid>
              <a:tr h="1379713">
                <a:tc>
                  <a:txBody>
                    <a:bodyPr/>
                    <a:lstStyle/>
                    <a:p>
                      <a:pPr marL="171450" marR="0" indent="-171450" algn="l">
                        <a:lnSpc>
                          <a:spcPct val="114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 High-performance and functional green composites</a:t>
                      </a:r>
                    </a:p>
                    <a:p>
                      <a:pPr marL="171450" marR="0" indent="-171450" algn="l">
                        <a:lnSpc>
                          <a:spcPct val="114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Liquid crystals and self-assembly</a:t>
                      </a:r>
                    </a:p>
                    <a:p>
                      <a:pPr marL="171450" marR="0" indent="-171450" algn="l">
                        <a:lnSpc>
                          <a:spcPct val="114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Drug Delivery</a:t>
                      </a:r>
                    </a:p>
                    <a:p>
                      <a:pPr marL="171450" marR="0" indent="-171450" algn="l">
                        <a:lnSpc>
                          <a:spcPct val="114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Anti-fouling and anti-microbial materials</a:t>
                      </a:r>
                    </a:p>
                    <a:p>
                      <a:pPr marL="171450" marR="0" indent="-171450" algn="l">
                        <a:lnSpc>
                          <a:spcPct val="114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Depth filters</a:t>
                      </a:r>
                    </a:p>
                    <a:p>
                      <a:pPr marL="171450" marR="0" indent="-171450" algn="l">
                        <a:lnSpc>
                          <a:spcPct val="114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Energy storage and conversion (actuators)</a:t>
                      </a:r>
                    </a:p>
                    <a:p>
                      <a:pPr marL="171450" marR="0" indent="-171450" algn="l">
                        <a:lnSpc>
                          <a:spcPct val="114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Nanofibrous devices, functional textiles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54" name="TextBox 53">
            <a:extLst>
              <a:ext uri="{FF2B5EF4-FFF2-40B4-BE49-F238E27FC236}">
                <a16:creationId xmlns:a16="http://schemas.microsoft.com/office/drawing/2014/main" id="{A995170F-F7BB-4210-8237-819C24DC2040}"/>
              </a:ext>
            </a:extLst>
          </p:cNvPr>
          <p:cNvSpPr txBox="1"/>
          <p:nvPr/>
        </p:nvSpPr>
        <p:spPr>
          <a:xfrm>
            <a:off x="7947617" y="4014675"/>
            <a:ext cx="4432524" cy="276999"/>
          </a:xfrm>
          <a:prstGeom prst="rect">
            <a:avLst/>
          </a:prstGeom>
          <a:noFill/>
        </p:spPr>
        <p:txBody>
          <a:bodyPr wrap="square" rtlCol="0">
            <a:spAutoFit/>
          </a:bodyPr>
          <a:lstStyle/>
          <a:p>
            <a:r>
              <a:rPr lang="en-IN" sz="1200" dirty="0">
                <a:solidFill>
                  <a:schemeClr val="accent1"/>
                </a:solidFill>
                <a:cs typeface="Arial" panose="020B0604020202020204" pitchFamily="34" charset="0"/>
              </a:rPr>
              <a:t> </a:t>
            </a:r>
            <a:r>
              <a:rPr lang="en-IN" sz="1200" dirty="0">
                <a:solidFill>
                  <a:schemeClr val="accent1"/>
                </a:solidFill>
                <a:cs typeface="Arial" panose="020B0604020202020204" pitchFamily="34" charset="0"/>
                <a:hlinkClick r:id="rId2">
                  <a:extLst>
                    <a:ext uri="{A12FA001-AC4F-418D-AE19-62706E023703}">
                      <ahyp:hlinkClr xmlns:ahyp="http://schemas.microsoft.com/office/drawing/2018/hyperlinkcolor" val="tx"/>
                    </a:ext>
                  </a:extLst>
                </a:hlinkClick>
              </a:rPr>
              <a:t>mudrika@msme.iith.ac.in</a:t>
            </a:r>
            <a:endParaRPr lang="en-IN" sz="1200" dirty="0">
              <a:cs typeface="Arial" panose="020B0604020202020204" pitchFamily="34" charset="0"/>
            </a:endParaRPr>
          </a:p>
        </p:txBody>
      </p:sp>
      <p:graphicFrame>
        <p:nvGraphicFramePr>
          <p:cNvPr id="55" name="Table 54">
            <a:extLst>
              <a:ext uri="{FF2B5EF4-FFF2-40B4-BE49-F238E27FC236}">
                <a16:creationId xmlns:a16="http://schemas.microsoft.com/office/drawing/2014/main" id="{14C9F134-30E3-4A2C-BF9F-F53507B6E561}"/>
              </a:ext>
            </a:extLst>
          </p:cNvPr>
          <p:cNvGraphicFramePr>
            <a:graphicFrameLocks noGrp="1"/>
          </p:cNvGraphicFramePr>
          <p:nvPr>
            <p:extLst>
              <p:ext uri="{D42A27DB-BD31-4B8C-83A1-F6EECF244321}">
                <p14:modId xmlns:p14="http://schemas.microsoft.com/office/powerpoint/2010/main" val="1397651832"/>
              </p:ext>
            </p:extLst>
          </p:nvPr>
        </p:nvGraphicFramePr>
        <p:xfrm>
          <a:off x="188571" y="3704223"/>
          <a:ext cx="3932164" cy="1583309"/>
        </p:xfrm>
        <a:graphic>
          <a:graphicData uri="http://schemas.openxmlformats.org/drawingml/2006/table">
            <a:tbl>
              <a:tblPr>
                <a:tableStyleId>{5C22544A-7EE6-4342-B048-85BDC9FD1C3A}</a:tableStyleId>
              </a:tblPr>
              <a:tblGrid>
                <a:gridCol w="3932164">
                  <a:extLst>
                    <a:ext uri="{9D8B030D-6E8A-4147-A177-3AD203B41FA5}">
                      <a16:colId xmlns:a16="http://schemas.microsoft.com/office/drawing/2014/main" val="3329845056"/>
                    </a:ext>
                  </a:extLst>
                </a:gridCol>
              </a:tblGrid>
              <a:tr h="1234627">
                <a:tc>
                  <a:txBody>
                    <a:bodyPr/>
                    <a:lstStyle/>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Nanoparticle synthesis and self-assembly, sol-gel processes, templating techniques</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Novel nanostructured materials for advanced applications, including catalysis, energy</a:t>
                      </a:r>
                      <a:r>
                        <a:rPr lang="en-IN" sz="1200" b="0" baseline="0" dirty="0">
                          <a:solidFill>
                            <a:schemeClr val="tx1"/>
                          </a:solidFill>
                          <a:effectLst/>
                          <a:latin typeface="+mn-lt"/>
                          <a:cs typeface="Arial" panose="020B0604020202020204" pitchFamily="34" charset="0"/>
                        </a:rPr>
                        <a:t> storage and superhydrophobic coatings</a:t>
                      </a:r>
                    </a:p>
                    <a:p>
                      <a:pPr marL="171450" marR="0" indent="-171450" algn="l">
                        <a:lnSpc>
                          <a:spcPct val="125000"/>
                        </a:lnSpc>
                        <a:spcBef>
                          <a:spcPts val="0"/>
                        </a:spcBef>
                        <a:spcAft>
                          <a:spcPts val="0"/>
                        </a:spcAft>
                        <a:buFont typeface="Arial" panose="020B0604020202020204" pitchFamily="34" charset="0"/>
                        <a:buChar char="•"/>
                      </a:pPr>
                      <a:r>
                        <a:rPr lang="en-IN" sz="1200" b="0" baseline="0" dirty="0">
                          <a:solidFill>
                            <a:schemeClr val="tx1"/>
                          </a:solidFill>
                          <a:effectLst/>
                          <a:latin typeface="+mn-lt"/>
                          <a:cs typeface="Arial" panose="020B0604020202020204" pitchFamily="34" charset="0"/>
                        </a:rPr>
                        <a:t>High entropy oxides</a:t>
                      </a:r>
                      <a:endParaRPr lang="en-IN" sz="1200" b="0" dirty="0">
                        <a:solidFill>
                          <a:schemeClr val="tx1"/>
                        </a:solidFill>
                        <a:effectLst/>
                        <a:latin typeface="+mn-lt"/>
                        <a:cs typeface="Arial" panose="020B0604020202020204" pitchFamily="34" charset="0"/>
                      </a:endParaRPr>
                    </a:p>
                    <a:p>
                      <a:pPr marL="171450" marR="0" indent="-171450" algn="l">
                        <a:lnSpc>
                          <a:spcPct val="125000"/>
                        </a:lnSpc>
                        <a:spcBef>
                          <a:spcPts val="0"/>
                        </a:spcBef>
                        <a:spcAft>
                          <a:spcPts val="0"/>
                        </a:spcAft>
                        <a:buFont typeface="Arial" panose="020B0604020202020204" pitchFamily="34" charset="0"/>
                        <a:buChar char="•"/>
                      </a:pPr>
                      <a:endParaRPr lang="en-IN" sz="1200" b="0" dirty="0">
                        <a:solidFill>
                          <a:schemeClr val="tx1"/>
                        </a:solidFill>
                        <a:effectLst/>
                        <a:latin typeface="+mn-lt"/>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56" name="TextBox 55">
            <a:extLst>
              <a:ext uri="{FF2B5EF4-FFF2-40B4-BE49-F238E27FC236}">
                <a16:creationId xmlns:a16="http://schemas.microsoft.com/office/drawing/2014/main" id="{FB4EE8A5-D1B5-4440-841B-11ABDF4F1F7F}"/>
              </a:ext>
            </a:extLst>
          </p:cNvPr>
          <p:cNvSpPr txBox="1"/>
          <p:nvPr/>
        </p:nvSpPr>
        <p:spPr>
          <a:xfrm>
            <a:off x="237194" y="5054195"/>
            <a:ext cx="4432524" cy="276999"/>
          </a:xfrm>
          <a:prstGeom prst="rect">
            <a:avLst/>
          </a:prstGeom>
          <a:noFill/>
        </p:spPr>
        <p:txBody>
          <a:bodyPr wrap="square" rtlCol="0">
            <a:spAutoFit/>
          </a:bodyPr>
          <a:lstStyle/>
          <a:p>
            <a:r>
              <a:rPr lang="en-IN" sz="1200" dirty="0" err="1">
                <a:solidFill>
                  <a:schemeClr val="accent1"/>
                </a:solidFill>
                <a:cs typeface="Arial" panose="020B0604020202020204" pitchFamily="34" charset="0"/>
                <a:hlinkClick r:id="rId3">
                  <a:extLst>
                    <a:ext uri="{A12FA001-AC4F-418D-AE19-62706E023703}">
                      <ahyp:hlinkClr xmlns:ahyp="http://schemas.microsoft.com/office/drawing/2018/hyperlinkcolor" val="tx"/>
                    </a:ext>
                  </a:extLst>
                </a:hlinkClick>
              </a:rPr>
              <a:t>atuldeshpande@</a:t>
            </a:r>
            <a:r>
              <a:rPr lang="en-IN" sz="1200" dirty="0" err="1">
                <a:solidFill>
                  <a:schemeClr val="accent1"/>
                </a:solidFill>
                <a:cs typeface="Arial" panose="020B0604020202020204" pitchFamily="34" charset="0"/>
                <a:hlinkClick r:id="rId2">
                  <a:extLst>
                    <a:ext uri="{A12FA001-AC4F-418D-AE19-62706E023703}">
                      <ahyp:hlinkClr xmlns:ahyp="http://schemas.microsoft.com/office/drawing/2018/hyperlinkcolor" val="tx"/>
                    </a:ext>
                  </a:extLst>
                </a:hlinkClick>
              </a:rPr>
              <a:t>msme.iith.ac.in</a:t>
            </a:r>
            <a:r>
              <a:rPr lang="en-IN" sz="1200" dirty="0">
                <a:cs typeface="Arial" panose="020B0604020202020204" pitchFamily="34" charset="0"/>
              </a:rPr>
              <a:t> +91 (40) 2301 6554</a:t>
            </a:r>
          </a:p>
        </p:txBody>
      </p:sp>
      <p:sp>
        <p:nvSpPr>
          <p:cNvPr id="59" name="TextBox 58">
            <a:extLst>
              <a:ext uri="{FF2B5EF4-FFF2-40B4-BE49-F238E27FC236}">
                <a16:creationId xmlns:a16="http://schemas.microsoft.com/office/drawing/2014/main" id="{2D9E34C1-9BAE-4AB9-B2F2-69CF549FCD04}"/>
              </a:ext>
            </a:extLst>
          </p:cNvPr>
          <p:cNvSpPr txBox="1"/>
          <p:nvPr/>
        </p:nvSpPr>
        <p:spPr>
          <a:xfrm>
            <a:off x="8553234" y="339108"/>
            <a:ext cx="2544667" cy="307777"/>
          </a:xfrm>
          <a:prstGeom prst="rect">
            <a:avLst/>
          </a:prstGeom>
          <a:noFill/>
        </p:spPr>
        <p:txBody>
          <a:bodyPr wrap="square" rtlCol="0">
            <a:spAutoFit/>
          </a:bodyPr>
          <a:lstStyle/>
          <a:p>
            <a:r>
              <a:rPr lang="en-IN" sz="1400" b="1" dirty="0" err="1">
                <a:cs typeface="Arial" panose="020B0604020202020204" pitchFamily="34" charset="0"/>
              </a:rPr>
              <a:t>Prof.</a:t>
            </a:r>
            <a:r>
              <a:rPr lang="en-IN" sz="1400" b="1" dirty="0">
                <a:cs typeface="Arial" panose="020B0604020202020204" pitchFamily="34" charset="0"/>
              </a:rPr>
              <a:t> Ranjith </a:t>
            </a:r>
            <a:r>
              <a:rPr lang="en-IN" sz="1400" b="1" dirty="0" err="1">
                <a:cs typeface="Arial" panose="020B0604020202020204" pitchFamily="34" charset="0"/>
              </a:rPr>
              <a:t>Ramadurai</a:t>
            </a:r>
            <a:endParaRPr lang="en-IN" sz="1400" b="1" dirty="0">
              <a:cs typeface="Arial" panose="020B0604020202020204" pitchFamily="34" charset="0"/>
            </a:endParaRPr>
          </a:p>
        </p:txBody>
      </p:sp>
      <p:sp>
        <p:nvSpPr>
          <p:cNvPr id="60" name="TextBox 59">
            <a:extLst>
              <a:ext uri="{FF2B5EF4-FFF2-40B4-BE49-F238E27FC236}">
                <a16:creationId xmlns:a16="http://schemas.microsoft.com/office/drawing/2014/main" id="{2E78C98A-8C35-43B3-BAFA-7778ACF6644B}"/>
              </a:ext>
            </a:extLst>
          </p:cNvPr>
          <p:cNvSpPr txBox="1"/>
          <p:nvPr/>
        </p:nvSpPr>
        <p:spPr>
          <a:xfrm>
            <a:off x="917470" y="1377322"/>
            <a:ext cx="3847682" cy="307777"/>
          </a:xfrm>
          <a:prstGeom prst="rect">
            <a:avLst/>
          </a:prstGeom>
          <a:noFill/>
        </p:spPr>
        <p:txBody>
          <a:bodyPr wrap="square" rtlCol="0">
            <a:spAutoFit/>
          </a:bodyPr>
          <a:lstStyle/>
          <a:p>
            <a:r>
              <a:rPr lang="en-IN" sz="1400" b="1" dirty="0">
                <a:cs typeface="Arial" panose="020B0604020202020204" pitchFamily="34" charset="0"/>
              </a:rPr>
              <a:t>Prof. Saswata Bhattacharya</a:t>
            </a:r>
          </a:p>
        </p:txBody>
      </p:sp>
      <p:sp>
        <p:nvSpPr>
          <p:cNvPr id="61" name="TextBox 60">
            <a:extLst>
              <a:ext uri="{FF2B5EF4-FFF2-40B4-BE49-F238E27FC236}">
                <a16:creationId xmlns:a16="http://schemas.microsoft.com/office/drawing/2014/main" id="{7DF43ECC-BCE1-466C-95F3-8F11EC640DA5}"/>
              </a:ext>
            </a:extLst>
          </p:cNvPr>
          <p:cNvSpPr txBox="1"/>
          <p:nvPr/>
        </p:nvSpPr>
        <p:spPr>
          <a:xfrm>
            <a:off x="8667579" y="2386966"/>
            <a:ext cx="4432524" cy="307777"/>
          </a:xfrm>
          <a:prstGeom prst="rect">
            <a:avLst/>
          </a:prstGeom>
          <a:noFill/>
        </p:spPr>
        <p:txBody>
          <a:bodyPr wrap="square" rtlCol="0">
            <a:spAutoFit/>
          </a:bodyPr>
          <a:lstStyle/>
          <a:p>
            <a:r>
              <a:rPr lang="en-IN" sz="1400" b="1" dirty="0">
                <a:cs typeface="Arial" panose="020B0604020202020204" pitchFamily="34" charset="0"/>
              </a:rPr>
              <a:t>Dr. </a:t>
            </a:r>
            <a:r>
              <a:rPr lang="en-IN" sz="1400" b="1" dirty="0" err="1">
                <a:cs typeface="Arial" panose="020B0604020202020204" pitchFamily="34" charset="0"/>
              </a:rPr>
              <a:t>Mudrika</a:t>
            </a:r>
            <a:r>
              <a:rPr lang="en-IN" sz="1400" b="1" dirty="0">
                <a:cs typeface="Arial" panose="020B0604020202020204" pitchFamily="34" charset="0"/>
              </a:rPr>
              <a:t> Khandelwal</a:t>
            </a:r>
          </a:p>
        </p:txBody>
      </p:sp>
      <p:sp>
        <p:nvSpPr>
          <p:cNvPr id="62" name="TextBox 61">
            <a:extLst>
              <a:ext uri="{FF2B5EF4-FFF2-40B4-BE49-F238E27FC236}">
                <a16:creationId xmlns:a16="http://schemas.microsoft.com/office/drawing/2014/main" id="{1FD5233E-1063-4F4A-BFD7-B1262E95B984}"/>
              </a:ext>
            </a:extLst>
          </p:cNvPr>
          <p:cNvSpPr txBox="1"/>
          <p:nvPr/>
        </p:nvSpPr>
        <p:spPr>
          <a:xfrm>
            <a:off x="1402044" y="3455801"/>
            <a:ext cx="4432524" cy="307777"/>
          </a:xfrm>
          <a:prstGeom prst="rect">
            <a:avLst/>
          </a:prstGeom>
          <a:noFill/>
        </p:spPr>
        <p:txBody>
          <a:bodyPr wrap="square" rtlCol="0">
            <a:spAutoFit/>
          </a:bodyPr>
          <a:lstStyle/>
          <a:p>
            <a:r>
              <a:rPr lang="en-IN" sz="1400" b="1" dirty="0">
                <a:cs typeface="Arial" panose="020B0604020202020204" pitchFamily="34" charset="0"/>
              </a:rPr>
              <a:t>Dr. Atul S. Deshpande</a:t>
            </a:r>
          </a:p>
        </p:txBody>
      </p:sp>
      <p:grpSp>
        <p:nvGrpSpPr>
          <p:cNvPr id="64" name="Group 63">
            <a:extLst>
              <a:ext uri="{FF2B5EF4-FFF2-40B4-BE49-F238E27FC236}">
                <a16:creationId xmlns:a16="http://schemas.microsoft.com/office/drawing/2014/main" id="{9A2E3DD2-E02A-489E-9450-D1CF3A90F76F}"/>
              </a:ext>
            </a:extLst>
          </p:cNvPr>
          <p:cNvGrpSpPr/>
          <p:nvPr/>
        </p:nvGrpSpPr>
        <p:grpSpPr>
          <a:xfrm rot="10800000">
            <a:off x="54716" y="1643998"/>
            <a:ext cx="6083855" cy="1887186"/>
            <a:chOff x="220140" y="1889760"/>
            <a:chExt cx="6323635" cy="1887186"/>
          </a:xfrm>
        </p:grpSpPr>
        <p:sp>
          <p:nvSpPr>
            <p:cNvPr id="65" name="Rectangle 64">
              <a:extLst>
                <a:ext uri="{FF2B5EF4-FFF2-40B4-BE49-F238E27FC236}">
                  <a16:creationId xmlns:a16="http://schemas.microsoft.com/office/drawing/2014/main" id="{7485AE96-69B1-418F-B004-D669DF429BDB}"/>
                </a:ext>
              </a:extLst>
            </p:cNvPr>
            <p:cNvSpPr/>
            <p:nvPr/>
          </p:nvSpPr>
          <p:spPr>
            <a:xfrm>
              <a:off x="1616969" y="1947645"/>
              <a:ext cx="4926806" cy="1792882"/>
            </a:xfrm>
            <a:prstGeom prst="rect">
              <a:avLst/>
            </a:prstGeom>
            <a:noFill/>
            <a:ln w="19050">
              <a:solidFill>
                <a:srgbClr val="9BB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6" name="Hexagon 65">
              <a:extLst>
                <a:ext uri="{FF2B5EF4-FFF2-40B4-BE49-F238E27FC236}">
                  <a16:creationId xmlns:a16="http://schemas.microsoft.com/office/drawing/2014/main" id="{9BC02E25-66AB-4241-82F1-370E91465EB2}"/>
                </a:ext>
              </a:extLst>
            </p:cNvPr>
            <p:cNvSpPr/>
            <p:nvPr/>
          </p:nvSpPr>
          <p:spPr>
            <a:xfrm>
              <a:off x="220140" y="1889760"/>
              <a:ext cx="2195401" cy="1887186"/>
            </a:xfrm>
            <a:prstGeom prst="hexagon">
              <a:avLst/>
            </a:prstGeom>
            <a:solidFill>
              <a:schemeClr val="bg1"/>
            </a:solidFill>
            <a:ln w="19050">
              <a:solidFill>
                <a:srgbClr val="9BB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
        <p:nvSpPr>
          <p:cNvPr id="32" name="Hexagon 31">
            <a:extLst>
              <a:ext uri="{FF2B5EF4-FFF2-40B4-BE49-F238E27FC236}">
                <a16:creationId xmlns:a16="http://schemas.microsoft.com/office/drawing/2014/main" id="{2D3F6E6D-86C9-9F4D-B79D-A78C8D63836A}"/>
              </a:ext>
            </a:extLst>
          </p:cNvPr>
          <p:cNvSpPr>
            <a:spLocks noChangeAspect="1"/>
          </p:cNvSpPr>
          <p:nvPr/>
        </p:nvSpPr>
        <p:spPr>
          <a:xfrm>
            <a:off x="5865063" y="630801"/>
            <a:ext cx="1925509" cy="1800820"/>
          </a:xfrm>
          <a:prstGeom prst="hexagon">
            <a:avLst/>
          </a:prstGeom>
          <a:blipFill dpi="0" rotWithShape="1">
            <a:blip r:embed="rId4"/>
            <a:srcRect/>
            <a:stretch>
              <a:fillRect l="-591" t="1523" r="-5015" b="-38403"/>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dirty="0"/>
          </a:p>
        </p:txBody>
      </p:sp>
      <p:pic>
        <p:nvPicPr>
          <p:cNvPr id="34" name="Picture 33">
            <a:extLst>
              <a:ext uri="{FF2B5EF4-FFF2-40B4-BE49-F238E27FC236}">
                <a16:creationId xmlns:a16="http://schemas.microsoft.com/office/drawing/2014/main" id="{96F25C70-8DC5-0149-9AF3-213C4A5F18A4}"/>
              </a:ext>
            </a:extLst>
          </p:cNvPr>
          <p:cNvPicPr>
            <a:picLocks/>
          </p:cNvPicPr>
          <p:nvPr/>
        </p:nvPicPr>
        <p:blipFill rotWithShape="1">
          <a:blip r:embed="rId5" cstate="print">
            <a:extLst>
              <a:ext uri="{28A0092B-C50C-407E-A947-70E740481C1C}">
                <a14:useLocalDpi xmlns:a14="http://schemas.microsoft.com/office/drawing/2010/main" val="0"/>
              </a:ext>
            </a:extLst>
          </a:blip>
          <a:srcRect l="3043" t="2905" r="17141" b="32719"/>
          <a:stretch/>
        </p:blipFill>
        <p:spPr>
          <a:xfrm>
            <a:off x="5857785" y="2624445"/>
            <a:ext cx="1980000" cy="1728000"/>
          </a:xfrm>
          <a:prstGeom prst="hexagon">
            <a:avLst/>
          </a:prstGeom>
        </p:spPr>
      </p:pic>
      <p:pic>
        <p:nvPicPr>
          <p:cNvPr id="35" name="Picture 34">
            <a:extLst>
              <a:ext uri="{FF2B5EF4-FFF2-40B4-BE49-F238E27FC236}">
                <a16:creationId xmlns:a16="http://schemas.microsoft.com/office/drawing/2014/main" id="{D3357F7E-44D7-1741-8B12-759D7438B6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tretch/>
        </p:blipFill>
        <p:spPr>
          <a:xfrm>
            <a:off x="4212834" y="3628458"/>
            <a:ext cx="1910061" cy="1750759"/>
          </a:xfrm>
          <a:prstGeom prst="hexagon">
            <a:avLst/>
          </a:prstGeom>
          <a:ln>
            <a:noFill/>
          </a:ln>
        </p:spPr>
      </p:pic>
      <p:sp>
        <p:nvSpPr>
          <p:cNvPr id="36" name="TextBox 35">
            <a:extLst>
              <a:ext uri="{FF2B5EF4-FFF2-40B4-BE49-F238E27FC236}">
                <a16:creationId xmlns:a16="http://schemas.microsoft.com/office/drawing/2014/main" id="{90AC9E83-A0D6-4D08-B379-EC54E1D7C9D0}"/>
              </a:ext>
            </a:extLst>
          </p:cNvPr>
          <p:cNvSpPr txBox="1"/>
          <p:nvPr/>
        </p:nvSpPr>
        <p:spPr>
          <a:xfrm>
            <a:off x="273053" y="3130749"/>
            <a:ext cx="3847682" cy="276999"/>
          </a:xfrm>
          <a:prstGeom prst="rect">
            <a:avLst/>
          </a:prstGeom>
          <a:noFill/>
        </p:spPr>
        <p:txBody>
          <a:bodyPr wrap="square" rtlCol="0">
            <a:spAutoFit/>
          </a:bodyPr>
          <a:lstStyle/>
          <a:p>
            <a:r>
              <a:rPr lang="en-IN" sz="1200" dirty="0">
                <a:solidFill>
                  <a:schemeClr val="accent1"/>
                </a:solidFill>
                <a:cs typeface="Arial" panose="020B0604020202020204" pitchFamily="34" charset="0"/>
                <a:hlinkClick r:id="rId7"/>
              </a:rPr>
              <a:t>saswata@msme.iith.ac.in</a:t>
            </a:r>
            <a:endParaRPr lang="en-IN" sz="1200" dirty="0">
              <a:cs typeface="Arial" panose="020B0604020202020204" pitchFamily="34" charset="0"/>
            </a:endParaRPr>
          </a:p>
        </p:txBody>
      </p:sp>
      <p:graphicFrame>
        <p:nvGraphicFramePr>
          <p:cNvPr id="41" name="Table 40">
            <a:extLst>
              <a:ext uri="{FF2B5EF4-FFF2-40B4-BE49-F238E27FC236}">
                <a16:creationId xmlns:a16="http://schemas.microsoft.com/office/drawing/2014/main" id="{32DDD0D6-15FE-F95A-D9A2-6C9C668F526C}"/>
              </a:ext>
            </a:extLst>
          </p:cNvPr>
          <p:cNvGraphicFramePr>
            <a:graphicFrameLocks noGrp="1"/>
          </p:cNvGraphicFramePr>
          <p:nvPr>
            <p:extLst>
              <p:ext uri="{D42A27DB-BD31-4B8C-83A1-F6EECF244321}">
                <p14:modId xmlns:p14="http://schemas.microsoft.com/office/powerpoint/2010/main" val="1611543545"/>
              </p:ext>
            </p:extLst>
          </p:nvPr>
        </p:nvGraphicFramePr>
        <p:xfrm>
          <a:off x="7923897" y="4790131"/>
          <a:ext cx="3843212" cy="1268870"/>
        </p:xfrm>
        <a:graphic>
          <a:graphicData uri="http://schemas.openxmlformats.org/drawingml/2006/table">
            <a:tbl>
              <a:tblPr>
                <a:tableStyleId>{5C22544A-7EE6-4342-B048-85BDC9FD1C3A}</a:tableStyleId>
              </a:tblPr>
              <a:tblGrid>
                <a:gridCol w="3843212">
                  <a:extLst>
                    <a:ext uri="{9D8B030D-6E8A-4147-A177-3AD203B41FA5}">
                      <a16:colId xmlns:a16="http://schemas.microsoft.com/office/drawing/2014/main" val="3329845056"/>
                    </a:ext>
                  </a:extLst>
                </a:gridCol>
              </a:tblGrid>
              <a:tr h="1268870">
                <a:tc>
                  <a:txBody>
                    <a:bodyPr/>
                    <a:lstStyle/>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Phase Transformations and Microstructure Development</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Laser and Electron Beam Processing</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Welding and Surface Treatment</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Modelling and Simulation (Phase Field/FEM/CVM)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42" name="TextBox 41">
            <a:extLst>
              <a:ext uri="{FF2B5EF4-FFF2-40B4-BE49-F238E27FC236}">
                <a16:creationId xmlns:a16="http://schemas.microsoft.com/office/drawing/2014/main" id="{ECC82C69-C77A-88A3-313C-E1C2200C98C0}"/>
              </a:ext>
            </a:extLst>
          </p:cNvPr>
          <p:cNvSpPr txBox="1"/>
          <p:nvPr/>
        </p:nvSpPr>
        <p:spPr>
          <a:xfrm>
            <a:off x="8012883" y="5945553"/>
            <a:ext cx="4403949" cy="276999"/>
          </a:xfrm>
          <a:prstGeom prst="rect">
            <a:avLst/>
          </a:prstGeom>
          <a:noFill/>
        </p:spPr>
        <p:txBody>
          <a:bodyPr wrap="square" rtlCol="0">
            <a:spAutoFit/>
          </a:bodyPr>
          <a:lstStyle/>
          <a:p>
            <a:r>
              <a:rPr lang="en-IN" sz="1200" dirty="0">
                <a:solidFill>
                  <a:schemeClr val="accent1"/>
                </a:solidFill>
                <a:cs typeface="Arial" panose="020B0604020202020204" pitchFamily="34" charset="0"/>
                <a:hlinkClick r:id="rId8">
                  <a:extLst>
                    <a:ext uri="{A12FA001-AC4F-418D-AE19-62706E023703}">
                      <ahyp:hlinkClr xmlns:ahyp="http://schemas.microsoft.com/office/drawing/2018/hyperlinkcolor" val="tx"/>
                    </a:ext>
                  </a:extLst>
                </a:hlinkClick>
              </a:rPr>
              <a:t>subhradeep@msme.iith.ac.in</a:t>
            </a:r>
            <a:r>
              <a:rPr lang="en-IN" sz="1200" dirty="0">
                <a:cs typeface="Arial" panose="020B0604020202020204" pitchFamily="34" charset="0"/>
              </a:rPr>
              <a:t> +91 (40) 2301 6558</a:t>
            </a:r>
          </a:p>
        </p:txBody>
      </p:sp>
      <p:sp>
        <p:nvSpPr>
          <p:cNvPr id="43" name="TextBox 42">
            <a:extLst>
              <a:ext uri="{FF2B5EF4-FFF2-40B4-BE49-F238E27FC236}">
                <a16:creationId xmlns:a16="http://schemas.microsoft.com/office/drawing/2014/main" id="{40E381E5-E536-17CE-6D22-AF43887ECFF7}"/>
              </a:ext>
            </a:extLst>
          </p:cNvPr>
          <p:cNvSpPr txBox="1"/>
          <p:nvPr/>
        </p:nvSpPr>
        <p:spPr>
          <a:xfrm>
            <a:off x="8703202" y="4375631"/>
            <a:ext cx="4403949" cy="307777"/>
          </a:xfrm>
          <a:prstGeom prst="rect">
            <a:avLst/>
          </a:prstGeom>
          <a:noFill/>
        </p:spPr>
        <p:txBody>
          <a:bodyPr wrap="square" rtlCol="0">
            <a:spAutoFit/>
          </a:bodyPr>
          <a:lstStyle/>
          <a:p>
            <a:r>
              <a:rPr lang="en-IN" sz="1400" b="1" dirty="0">
                <a:cs typeface="Arial" panose="020B0604020202020204" pitchFamily="34" charset="0"/>
              </a:rPr>
              <a:t>Dr. </a:t>
            </a:r>
            <a:r>
              <a:rPr lang="en-IN" sz="1400" b="1" dirty="0" err="1">
                <a:cs typeface="Arial" panose="020B0604020202020204" pitchFamily="34" charset="0"/>
              </a:rPr>
              <a:t>Subhradeep</a:t>
            </a:r>
            <a:r>
              <a:rPr lang="en-IN" sz="1400" b="1" dirty="0">
                <a:cs typeface="Arial" panose="020B0604020202020204" pitchFamily="34" charset="0"/>
              </a:rPr>
              <a:t> Chatterjee</a:t>
            </a:r>
          </a:p>
        </p:txBody>
      </p:sp>
      <p:pic>
        <p:nvPicPr>
          <p:cNvPr id="44" name="Picture 43">
            <a:extLst>
              <a:ext uri="{FF2B5EF4-FFF2-40B4-BE49-F238E27FC236}">
                <a16:creationId xmlns:a16="http://schemas.microsoft.com/office/drawing/2014/main" id="{43EB6242-B07F-B098-2BDF-204097EEA62B}"/>
              </a:ext>
            </a:extLst>
          </p:cNvPr>
          <p:cNvPicPr>
            <a:picLocks/>
          </p:cNvPicPr>
          <p:nvPr/>
        </p:nvPicPr>
        <p:blipFill rotWithShape="1">
          <a:blip r:embed="rId9" cstate="print">
            <a:extLst>
              <a:ext uri="{28A0092B-C50C-407E-A947-70E740481C1C}">
                <a14:useLocalDpi xmlns:a14="http://schemas.microsoft.com/office/drawing/2010/main" val="0"/>
              </a:ext>
            </a:extLst>
          </a:blip>
          <a:srcRect r="3826" b="14631"/>
          <a:stretch/>
        </p:blipFill>
        <p:spPr>
          <a:xfrm>
            <a:off x="5811033" y="4621679"/>
            <a:ext cx="1980000" cy="1764000"/>
          </a:xfrm>
          <a:prstGeom prst="hexagon">
            <a:avLst/>
          </a:prstGeom>
          <a:ln>
            <a:noFill/>
          </a:ln>
        </p:spPr>
      </p:pic>
      <p:pic>
        <p:nvPicPr>
          <p:cNvPr id="6" name="Picture 5">
            <a:extLst>
              <a:ext uri="{FF2B5EF4-FFF2-40B4-BE49-F238E27FC236}">
                <a16:creationId xmlns:a16="http://schemas.microsoft.com/office/drawing/2014/main" id="{3E316678-3B15-C8F4-B610-EA6AD552707D}"/>
              </a:ext>
            </a:extLst>
          </p:cNvPr>
          <p:cNvPicPr>
            <a:picLocks noChangeAspect="1"/>
          </p:cNvPicPr>
          <p:nvPr/>
        </p:nvPicPr>
        <p:blipFill>
          <a:blip r:embed="rId10"/>
          <a:stretch>
            <a:fillRect/>
          </a:stretch>
        </p:blipFill>
        <p:spPr>
          <a:xfrm>
            <a:off x="4041482" y="1592028"/>
            <a:ext cx="2102973" cy="2033077"/>
          </a:xfrm>
          <a:prstGeom prst="hexagon">
            <a:avLst/>
          </a:prstGeom>
        </p:spPr>
      </p:pic>
      <p:sp>
        <p:nvSpPr>
          <p:cNvPr id="7" name="Title 1">
            <a:extLst>
              <a:ext uri="{FF2B5EF4-FFF2-40B4-BE49-F238E27FC236}">
                <a16:creationId xmlns:a16="http://schemas.microsoft.com/office/drawing/2014/main" id="{4412C33D-80D4-884D-8D62-553933F7D805}"/>
              </a:ext>
            </a:extLst>
          </p:cNvPr>
          <p:cNvSpPr txBox="1">
            <a:spLocks/>
          </p:cNvSpPr>
          <p:nvPr/>
        </p:nvSpPr>
        <p:spPr>
          <a:xfrm>
            <a:off x="435864" y="1000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0070C0"/>
                </a:solidFill>
                <a:latin typeface="Verdana" panose="020B0604030504040204" pitchFamily="34" charset="0"/>
                <a:ea typeface="Verdana" panose="020B0604030504040204" pitchFamily="34" charset="0"/>
                <a:cs typeface="+mj-cs"/>
              </a:defRPr>
            </a:lvl1pPr>
          </a:lstStyle>
          <a:p>
            <a:r>
              <a:rPr lang="en-CH" sz="4000">
                <a:latin typeface="Palatino" pitchFamily="2" charset="77"/>
                <a:ea typeface="Palatino" pitchFamily="2" charset="77"/>
              </a:rPr>
              <a:t>MSME Faculty</a:t>
            </a:r>
            <a:endParaRPr lang="en-CH" sz="4000" dirty="0">
              <a:latin typeface="Palatino" pitchFamily="2" charset="77"/>
              <a:ea typeface="Palatino" pitchFamily="2" charset="77"/>
            </a:endParaRPr>
          </a:p>
        </p:txBody>
      </p:sp>
    </p:spTree>
    <p:extLst>
      <p:ext uri="{BB962C8B-B14F-4D97-AF65-F5344CB8AC3E}">
        <p14:creationId xmlns:p14="http://schemas.microsoft.com/office/powerpoint/2010/main" val="63563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CA73F76-8A87-9E47-B757-0B3EEE31C197}"/>
              </a:ext>
            </a:extLst>
          </p:cNvPr>
          <p:cNvGrpSpPr/>
          <p:nvPr/>
        </p:nvGrpSpPr>
        <p:grpSpPr>
          <a:xfrm>
            <a:off x="5825926" y="568281"/>
            <a:ext cx="6225540" cy="1800000"/>
            <a:chOff x="321564" y="1889760"/>
            <a:chExt cx="6470904" cy="1800000"/>
          </a:xfrm>
          <a:noFill/>
        </p:grpSpPr>
        <p:sp>
          <p:nvSpPr>
            <p:cNvPr id="14" name="Rectangle 13">
              <a:extLst>
                <a:ext uri="{FF2B5EF4-FFF2-40B4-BE49-F238E27FC236}">
                  <a16:creationId xmlns:a16="http://schemas.microsoft.com/office/drawing/2014/main" id="{26D064C9-00F1-FF41-978E-9CEABAE35B46}"/>
                </a:ext>
              </a:extLst>
            </p:cNvPr>
            <p:cNvSpPr/>
            <p:nvPr/>
          </p:nvSpPr>
          <p:spPr>
            <a:xfrm>
              <a:off x="1616964" y="2023872"/>
              <a:ext cx="5175504" cy="1542288"/>
            </a:xfrm>
            <a:prstGeom prst="rect">
              <a:avLst/>
            </a:prstGeom>
            <a:grp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Hexagon 3">
              <a:extLst>
                <a:ext uri="{FF2B5EF4-FFF2-40B4-BE49-F238E27FC236}">
                  <a16:creationId xmlns:a16="http://schemas.microsoft.com/office/drawing/2014/main" id="{3676071B-E032-9841-8844-015628CF0FFF}"/>
                </a:ext>
              </a:extLst>
            </p:cNvPr>
            <p:cNvSpPr/>
            <p:nvPr/>
          </p:nvSpPr>
          <p:spPr>
            <a:xfrm>
              <a:off x="321564" y="1889760"/>
              <a:ext cx="2093976" cy="1800000"/>
            </a:xfrm>
            <a:prstGeom prst="hexagon">
              <a:avLst/>
            </a:prstGeom>
            <a:solidFill>
              <a:schemeClr val="bg1"/>
            </a:solid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27" name="Group 26">
            <a:extLst>
              <a:ext uri="{FF2B5EF4-FFF2-40B4-BE49-F238E27FC236}">
                <a16:creationId xmlns:a16="http://schemas.microsoft.com/office/drawing/2014/main" id="{56F4C5D4-7BD8-584B-B7DF-7432979D6054}"/>
              </a:ext>
            </a:extLst>
          </p:cNvPr>
          <p:cNvGrpSpPr/>
          <p:nvPr/>
        </p:nvGrpSpPr>
        <p:grpSpPr>
          <a:xfrm>
            <a:off x="5825835" y="2551706"/>
            <a:ext cx="6225540" cy="1800000"/>
            <a:chOff x="321564" y="1889760"/>
            <a:chExt cx="6470904" cy="1800000"/>
          </a:xfrm>
        </p:grpSpPr>
        <p:sp>
          <p:nvSpPr>
            <p:cNvPr id="28" name="Rectangle 27">
              <a:extLst>
                <a:ext uri="{FF2B5EF4-FFF2-40B4-BE49-F238E27FC236}">
                  <a16:creationId xmlns:a16="http://schemas.microsoft.com/office/drawing/2014/main" id="{5CEDE0AE-C2BA-4D4E-A943-3CBED4B9F34A}"/>
                </a:ext>
              </a:extLst>
            </p:cNvPr>
            <p:cNvSpPr/>
            <p:nvPr/>
          </p:nvSpPr>
          <p:spPr>
            <a:xfrm>
              <a:off x="1616964" y="2023872"/>
              <a:ext cx="5175504" cy="1542288"/>
            </a:xfrm>
            <a:prstGeom prst="rect">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9" name="Hexagon 28">
              <a:extLst>
                <a:ext uri="{FF2B5EF4-FFF2-40B4-BE49-F238E27FC236}">
                  <a16:creationId xmlns:a16="http://schemas.microsoft.com/office/drawing/2014/main" id="{408AF354-57C3-9546-8C5E-7914D09AD8CC}"/>
                </a:ext>
              </a:extLst>
            </p:cNvPr>
            <p:cNvSpPr/>
            <p:nvPr/>
          </p:nvSpPr>
          <p:spPr>
            <a:xfrm>
              <a:off x="321564" y="1889760"/>
              <a:ext cx="2093976" cy="1800000"/>
            </a:xfrm>
            <a:prstGeom prst="hexagon">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15" name="Group 14">
            <a:extLst>
              <a:ext uri="{FF2B5EF4-FFF2-40B4-BE49-F238E27FC236}">
                <a16:creationId xmlns:a16="http://schemas.microsoft.com/office/drawing/2014/main" id="{2DB9CC03-353A-9F41-8138-E03D702BCD1A}"/>
              </a:ext>
            </a:extLst>
          </p:cNvPr>
          <p:cNvGrpSpPr/>
          <p:nvPr/>
        </p:nvGrpSpPr>
        <p:grpSpPr>
          <a:xfrm rot="10800000">
            <a:off x="175090" y="1615356"/>
            <a:ext cx="5986773" cy="1800000"/>
            <a:chOff x="321044" y="1895016"/>
            <a:chExt cx="6222727" cy="1800000"/>
          </a:xfrm>
        </p:grpSpPr>
        <p:sp>
          <p:nvSpPr>
            <p:cNvPr id="16" name="Rectangle 15">
              <a:extLst>
                <a:ext uri="{FF2B5EF4-FFF2-40B4-BE49-F238E27FC236}">
                  <a16:creationId xmlns:a16="http://schemas.microsoft.com/office/drawing/2014/main" id="{6677350B-FBB7-F346-BBF1-4BB5614F0D20}"/>
                </a:ext>
              </a:extLst>
            </p:cNvPr>
            <p:cNvSpPr/>
            <p:nvPr/>
          </p:nvSpPr>
          <p:spPr>
            <a:xfrm>
              <a:off x="1616965" y="2023872"/>
              <a:ext cx="4926806" cy="1542288"/>
            </a:xfrm>
            <a:prstGeom prst="rect">
              <a:avLst/>
            </a:prstGeom>
            <a:noFill/>
            <a:ln w="19050">
              <a:solidFill>
                <a:srgbClr val="F8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8" name="Hexagon 17">
              <a:extLst>
                <a:ext uri="{FF2B5EF4-FFF2-40B4-BE49-F238E27FC236}">
                  <a16:creationId xmlns:a16="http://schemas.microsoft.com/office/drawing/2014/main" id="{8F99C954-A12A-C647-AC6C-F49E1E49A18A}"/>
                </a:ext>
              </a:extLst>
            </p:cNvPr>
            <p:cNvSpPr/>
            <p:nvPr/>
          </p:nvSpPr>
          <p:spPr>
            <a:xfrm>
              <a:off x="321044" y="1895016"/>
              <a:ext cx="2093975" cy="1800000"/>
            </a:xfrm>
            <a:prstGeom prst="hexagon">
              <a:avLst/>
            </a:prstGeom>
            <a:solidFill>
              <a:schemeClr val="bg1"/>
            </a:solidFill>
            <a:ln w="19050">
              <a:solidFill>
                <a:srgbClr val="F8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aphicFrame>
        <p:nvGraphicFramePr>
          <p:cNvPr id="45" name="Table 44">
            <a:extLst>
              <a:ext uri="{FF2B5EF4-FFF2-40B4-BE49-F238E27FC236}">
                <a16:creationId xmlns:a16="http://schemas.microsoft.com/office/drawing/2014/main" id="{0C2B1D47-4786-4FD7-A0C7-D49E2F3A6234}"/>
              </a:ext>
            </a:extLst>
          </p:cNvPr>
          <p:cNvGraphicFramePr>
            <a:graphicFrameLocks noGrp="1"/>
          </p:cNvGraphicFramePr>
          <p:nvPr>
            <p:extLst>
              <p:ext uri="{D42A27DB-BD31-4B8C-83A1-F6EECF244321}">
                <p14:modId xmlns:p14="http://schemas.microsoft.com/office/powerpoint/2010/main" val="1300001112"/>
              </p:ext>
            </p:extLst>
          </p:nvPr>
        </p:nvGraphicFramePr>
        <p:xfrm>
          <a:off x="397773" y="1783274"/>
          <a:ext cx="3891258" cy="1126109"/>
        </p:xfrm>
        <a:graphic>
          <a:graphicData uri="http://schemas.openxmlformats.org/drawingml/2006/table">
            <a:tbl>
              <a:tblPr>
                <a:tableStyleId>{5C22544A-7EE6-4342-B048-85BDC9FD1C3A}</a:tableStyleId>
              </a:tblPr>
              <a:tblGrid>
                <a:gridCol w="3891258">
                  <a:extLst>
                    <a:ext uri="{9D8B030D-6E8A-4147-A177-3AD203B41FA5}">
                      <a16:colId xmlns:a16="http://schemas.microsoft.com/office/drawing/2014/main" val="3329845056"/>
                    </a:ext>
                  </a:extLst>
                </a:gridCol>
              </a:tblGrid>
              <a:tr h="947518">
                <a:tc>
                  <a:txBody>
                    <a:bodyPr/>
                    <a:lstStyle/>
                    <a:p>
                      <a:pPr marL="171450" marR="0" indent="-171450" algn="just">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Deformation at room temperature</a:t>
                      </a:r>
                    </a:p>
                    <a:p>
                      <a:pPr marL="171450" marR="0" indent="-171450" algn="just">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Creep and super-plasticity</a:t>
                      </a:r>
                    </a:p>
                    <a:p>
                      <a:pPr marL="171450" marR="0" indent="-171450" algn="just">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Micro mechanical deformation</a:t>
                      </a:r>
                    </a:p>
                    <a:p>
                      <a:pPr marL="171450" marR="0" indent="-171450" algn="just">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Molecular dynamic simulations</a:t>
                      </a:r>
                    </a:p>
                    <a:p>
                      <a:pPr marL="171450" marR="0" indent="-171450" algn="just">
                        <a:lnSpc>
                          <a:spcPct val="125000"/>
                        </a:lnSpc>
                        <a:spcBef>
                          <a:spcPts val="0"/>
                        </a:spcBef>
                        <a:spcAft>
                          <a:spcPts val="0"/>
                        </a:spcAft>
                        <a:buFont typeface="Arial" panose="020B0604020202020204" pitchFamily="34" charset="0"/>
                        <a:buChar char="•"/>
                      </a:pPr>
                      <a:r>
                        <a:rPr lang="en-US" sz="1200" b="0" dirty="0">
                          <a:solidFill>
                            <a:schemeClr val="tx1"/>
                          </a:solidFill>
                          <a:effectLst/>
                          <a:latin typeface="+mn-lt"/>
                          <a:cs typeface="Arial" panose="020B0604020202020204" pitchFamily="34" charset="0"/>
                        </a:rPr>
                        <a:t>Nano</a:t>
                      </a:r>
                      <a:r>
                        <a:rPr lang="en-US" sz="1200" b="0" baseline="0" dirty="0">
                          <a:solidFill>
                            <a:schemeClr val="tx1"/>
                          </a:solidFill>
                          <a:effectLst/>
                          <a:latin typeface="+mn-lt"/>
                          <a:cs typeface="Arial" panose="020B0604020202020204" pitchFamily="34" charset="0"/>
                        </a:rPr>
                        <a:t> indentation</a:t>
                      </a:r>
                      <a:endParaRPr lang="en-US" sz="1200" b="0" dirty="0">
                        <a:solidFill>
                          <a:schemeClr val="tx1"/>
                        </a:solidFill>
                        <a:effectLst/>
                        <a:latin typeface="+mn-lt"/>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46" name="TextBox 45">
            <a:extLst>
              <a:ext uri="{FF2B5EF4-FFF2-40B4-BE49-F238E27FC236}">
                <a16:creationId xmlns:a16="http://schemas.microsoft.com/office/drawing/2014/main" id="{2B2631EE-E152-4314-968F-099BA52829FB}"/>
              </a:ext>
            </a:extLst>
          </p:cNvPr>
          <p:cNvSpPr txBox="1"/>
          <p:nvPr/>
        </p:nvSpPr>
        <p:spPr>
          <a:xfrm>
            <a:off x="470588" y="2951901"/>
            <a:ext cx="3847682" cy="276999"/>
          </a:xfrm>
          <a:prstGeom prst="rect">
            <a:avLst/>
          </a:prstGeom>
          <a:noFill/>
        </p:spPr>
        <p:txBody>
          <a:bodyPr wrap="square" rtlCol="0">
            <a:spAutoFit/>
          </a:bodyPr>
          <a:lstStyle/>
          <a:p>
            <a:r>
              <a:rPr lang="en-IN" sz="1200" dirty="0">
                <a:solidFill>
                  <a:schemeClr val="accent1"/>
                </a:solidFill>
                <a:cs typeface="Arial" panose="020B0604020202020204" pitchFamily="34" charset="0"/>
                <a:hlinkClick r:id="rId2">
                  <a:extLst>
                    <a:ext uri="{A12FA001-AC4F-418D-AE19-62706E023703}">
                      <ahyp:hlinkClr xmlns:ahyp="http://schemas.microsoft.com/office/drawing/2018/hyperlinkcolor" val="tx"/>
                    </a:ext>
                  </a:extLst>
                </a:hlinkClick>
              </a:rPr>
              <a:t>rajeshk@msme.iith.ac.in</a:t>
            </a:r>
            <a:r>
              <a:rPr lang="en-IN" sz="1200" dirty="0">
                <a:cs typeface="Arial" panose="020B0604020202020204" pitchFamily="34" charset="0"/>
              </a:rPr>
              <a:t> +91 (40) 2301 6559</a:t>
            </a:r>
          </a:p>
        </p:txBody>
      </p:sp>
      <p:graphicFrame>
        <p:nvGraphicFramePr>
          <p:cNvPr id="50" name="Table 49">
            <a:extLst>
              <a:ext uri="{FF2B5EF4-FFF2-40B4-BE49-F238E27FC236}">
                <a16:creationId xmlns:a16="http://schemas.microsoft.com/office/drawing/2014/main" id="{B5C60AFD-D791-42A6-8BF0-D6A31691625C}"/>
              </a:ext>
            </a:extLst>
          </p:cNvPr>
          <p:cNvGraphicFramePr>
            <a:graphicFrameLocks noGrp="1"/>
          </p:cNvGraphicFramePr>
          <p:nvPr>
            <p:extLst>
              <p:ext uri="{D42A27DB-BD31-4B8C-83A1-F6EECF244321}">
                <p14:modId xmlns:p14="http://schemas.microsoft.com/office/powerpoint/2010/main" val="1747371335"/>
              </p:ext>
            </p:extLst>
          </p:nvPr>
        </p:nvGraphicFramePr>
        <p:xfrm>
          <a:off x="8010992" y="564017"/>
          <a:ext cx="3883199" cy="1296360"/>
        </p:xfrm>
        <a:graphic>
          <a:graphicData uri="http://schemas.openxmlformats.org/drawingml/2006/table">
            <a:tbl>
              <a:tblPr>
                <a:tableStyleId>{5C22544A-7EE6-4342-B048-85BDC9FD1C3A}</a:tableStyleId>
              </a:tblPr>
              <a:tblGrid>
                <a:gridCol w="3883199">
                  <a:extLst>
                    <a:ext uri="{9D8B030D-6E8A-4147-A177-3AD203B41FA5}">
                      <a16:colId xmlns:a16="http://schemas.microsoft.com/office/drawing/2014/main" val="3329845056"/>
                    </a:ext>
                  </a:extLst>
                </a:gridCol>
              </a:tblGrid>
              <a:tr h="1296360">
                <a:tc>
                  <a:txBody>
                    <a:bodyPr/>
                    <a:lstStyle/>
                    <a:p>
                      <a:pPr marL="0" marR="0" indent="0" algn="l">
                        <a:lnSpc>
                          <a:spcPct val="110000"/>
                        </a:lnSpc>
                        <a:spcBef>
                          <a:spcPts val="0"/>
                        </a:spcBef>
                        <a:spcAft>
                          <a:spcPts val="0"/>
                        </a:spcAft>
                        <a:buFont typeface="Arial" panose="020B0604020202020204" pitchFamily="34" charset="0"/>
                        <a:buNone/>
                      </a:pPr>
                      <a:r>
                        <a:rPr lang="en-US" sz="1200" b="1" u="none" dirty="0">
                          <a:solidFill>
                            <a:schemeClr val="tx1"/>
                          </a:solidFill>
                          <a:effectLst/>
                          <a:latin typeface="+mn-lt"/>
                          <a:cs typeface="Arial" panose="020B0604020202020204" pitchFamily="34" charset="0"/>
                        </a:rPr>
                        <a:t> </a:t>
                      </a:r>
                      <a:endParaRPr lang="en-US" sz="1200" b="1" u="sng" dirty="0">
                        <a:solidFill>
                          <a:schemeClr val="tx1"/>
                        </a:solidFill>
                        <a:effectLst/>
                        <a:latin typeface="+mn-lt"/>
                        <a:cs typeface="Arial" panose="020B0604020202020204" pitchFamily="34" charset="0"/>
                      </a:endParaRPr>
                    </a:p>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In situ characterisation and technique development using MEMS devices (lab on a chip)</a:t>
                      </a:r>
                    </a:p>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Applications of </a:t>
                      </a:r>
                      <a:r>
                        <a:rPr lang="en-IN" sz="1200" b="0" i="1" dirty="0">
                          <a:solidFill>
                            <a:schemeClr val="tx1"/>
                          </a:solidFill>
                          <a:effectLst/>
                          <a:latin typeface="+mn-lt"/>
                          <a:cs typeface="Arial" panose="020B0604020202020204" pitchFamily="34" charset="0"/>
                        </a:rPr>
                        <a:t>in situ </a:t>
                      </a:r>
                      <a:r>
                        <a:rPr lang="en-IN" sz="1200" b="0" i="0" dirty="0">
                          <a:solidFill>
                            <a:schemeClr val="tx1"/>
                          </a:solidFill>
                          <a:effectLst/>
                          <a:latin typeface="+mn-lt"/>
                          <a:cs typeface="Arial" panose="020B0604020202020204" pitchFamily="34" charset="0"/>
                        </a:rPr>
                        <a:t> and correlative characterisation techniques to understand </a:t>
                      </a:r>
                      <a:r>
                        <a:rPr lang="en-IN" sz="1200" b="0" dirty="0">
                          <a:solidFill>
                            <a:schemeClr val="tx1"/>
                          </a:solidFill>
                          <a:effectLst/>
                          <a:latin typeface="+mn-lt"/>
                          <a:cs typeface="Arial" panose="020B0604020202020204" pitchFamily="34" charset="0"/>
                        </a:rPr>
                        <a:t>transformations in materials, Electrochemistry and Corrosion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51" name="TextBox 50">
            <a:extLst>
              <a:ext uri="{FF2B5EF4-FFF2-40B4-BE49-F238E27FC236}">
                <a16:creationId xmlns:a16="http://schemas.microsoft.com/office/drawing/2014/main" id="{14FAC5B8-FB3D-4167-9BEC-23220211DA26}"/>
              </a:ext>
            </a:extLst>
          </p:cNvPr>
          <p:cNvSpPr txBox="1"/>
          <p:nvPr/>
        </p:nvSpPr>
        <p:spPr>
          <a:xfrm>
            <a:off x="8076369" y="1960039"/>
            <a:ext cx="4384049" cy="276999"/>
          </a:xfrm>
          <a:prstGeom prst="rect">
            <a:avLst/>
          </a:prstGeom>
          <a:noFill/>
        </p:spPr>
        <p:txBody>
          <a:bodyPr wrap="square" rtlCol="0">
            <a:spAutoFit/>
          </a:bodyPr>
          <a:lstStyle/>
          <a:p>
            <a:r>
              <a:rPr lang="en-IN" sz="1200" dirty="0">
                <a:solidFill>
                  <a:schemeClr val="accent1"/>
                </a:solidFill>
                <a:cs typeface="Arial" panose="020B0604020202020204" pitchFamily="34" charset="0"/>
                <a:hlinkClick r:id="rId3">
                  <a:extLst>
                    <a:ext uri="{A12FA001-AC4F-418D-AE19-62706E023703}">
                      <ahyp:hlinkClr xmlns:ahyp="http://schemas.microsoft.com/office/drawing/2018/hyperlinkcolor" val="tx"/>
                    </a:ext>
                  </a:extLst>
                </a:hlinkClick>
              </a:rPr>
              <a:t>srkm@msme.iith.ac.in</a:t>
            </a:r>
            <a:r>
              <a:rPr lang="en-IN" sz="1200" dirty="0">
                <a:cs typeface="Arial" panose="020B0604020202020204" pitchFamily="34" charset="0"/>
              </a:rPr>
              <a:t> +91 (40) 2301 6560</a:t>
            </a:r>
          </a:p>
        </p:txBody>
      </p:sp>
      <p:graphicFrame>
        <p:nvGraphicFramePr>
          <p:cNvPr id="54" name="Table 53">
            <a:extLst>
              <a:ext uri="{FF2B5EF4-FFF2-40B4-BE49-F238E27FC236}">
                <a16:creationId xmlns:a16="http://schemas.microsoft.com/office/drawing/2014/main" id="{ABEA8B98-EA8E-4F1E-A1F3-CAA8A71B0ADE}"/>
              </a:ext>
            </a:extLst>
          </p:cNvPr>
          <p:cNvGraphicFramePr>
            <a:graphicFrameLocks noGrp="1"/>
          </p:cNvGraphicFramePr>
          <p:nvPr>
            <p:extLst>
              <p:ext uri="{D42A27DB-BD31-4B8C-83A1-F6EECF244321}">
                <p14:modId xmlns:p14="http://schemas.microsoft.com/office/powerpoint/2010/main" val="2129555107"/>
              </p:ext>
            </p:extLst>
          </p:nvPr>
        </p:nvGraphicFramePr>
        <p:xfrm>
          <a:off x="7967999" y="2846372"/>
          <a:ext cx="3979113" cy="1544713"/>
        </p:xfrm>
        <a:graphic>
          <a:graphicData uri="http://schemas.openxmlformats.org/drawingml/2006/table">
            <a:tbl>
              <a:tblPr>
                <a:tableStyleId>{5C22544A-7EE6-4342-B048-85BDC9FD1C3A}</a:tableStyleId>
              </a:tblPr>
              <a:tblGrid>
                <a:gridCol w="3979113">
                  <a:extLst>
                    <a:ext uri="{9D8B030D-6E8A-4147-A177-3AD203B41FA5}">
                      <a16:colId xmlns:a16="http://schemas.microsoft.com/office/drawing/2014/main" val="3329845056"/>
                    </a:ext>
                  </a:extLst>
                </a:gridCol>
              </a:tblGrid>
              <a:tr h="1544713">
                <a:tc>
                  <a:txBody>
                    <a:bodyPr/>
                    <a:lstStyle/>
                    <a:p>
                      <a:pPr marL="171450" marR="0" indent="-171450" algn="l">
                        <a:lnSpc>
                          <a:spcPct val="125000"/>
                        </a:lnSpc>
                        <a:spcBef>
                          <a:spcPts val="0"/>
                        </a:spcBef>
                        <a:spcAft>
                          <a:spcPts val="0"/>
                        </a:spcAft>
                        <a:buFont typeface="Arial" panose="020B0604020202020204" pitchFamily="34" charset="0"/>
                        <a:buChar char="•"/>
                      </a:pPr>
                      <a:r>
                        <a:rPr lang="en-IN" sz="1200" b="0" dirty="0" err="1">
                          <a:solidFill>
                            <a:schemeClr val="tx1"/>
                          </a:solidFill>
                          <a:effectLst/>
                          <a:latin typeface="+mn-lt"/>
                          <a:cs typeface="Arial" panose="020B0604020202020204" pitchFamily="34" charset="0"/>
                        </a:rPr>
                        <a:t>Plasmonics</a:t>
                      </a:r>
                      <a:r>
                        <a:rPr lang="en-IN" sz="1200" b="0" dirty="0">
                          <a:solidFill>
                            <a:schemeClr val="tx1"/>
                          </a:solidFill>
                          <a:effectLst/>
                          <a:latin typeface="+mn-lt"/>
                          <a:cs typeface="Arial" panose="020B0604020202020204" pitchFamily="34" charset="0"/>
                        </a:rPr>
                        <a:t> and </a:t>
                      </a:r>
                      <a:r>
                        <a:rPr lang="en-IN" sz="1200" b="0" dirty="0" err="1">
                          <a:solidFill>
                            <a:schemeClr val="tx1"/>
                          </a:solidFill>
                          <a:effectLst/>
                          <a:latin typeface="+mn-lt"/>
                          <a:cs typeface="Arial" panose="020B0604020202020204" pitchFamily="34" charset="0"/>
                        </a:rPr>
                        <a:t>Nanophotonics</a:t>
                      </a:r>
                      <a:endParaRPr lang="en-IN" sz="1200" b="0" dirty="0">
                        <a:solidFill>
                          <a:schemeClr val="tx1"/>
                        </a:solidFill>
                        <a:effectLst/>
                        <a:latin typeface="+mn-lt"/>
                        <a:cs typeface="Arial" panose="020B0604020202020204" pitchFamily="34" charset="0"/>
                      </a:endParaRP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Sensors, Lab-on-a-chip devices, Microfluidics</a:t>
                      </a:r>
                    </a:p>
                    <a:p>
                      <a:pPr marL="171450" marR="0" indent="-171450" algn="l">
                        <a:lnSpc>
                          <a:spcPct val="125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Alternative materials for </a:t>
                      </a:r>
                      <a:r>
                        <a:rPr lang="en-IN" sz="1200" b="0" dirty="0" err="1">
                          <a:solidFill>
                            <a:schemeClr val="tx1"/>
                          </a:solidFill>
                          <a:effectLst/>
                          <a:latin typeface="+mn-lt"/>
                          <a:cs typeface="Arial" panose="020B0604020202020204" pitchFamily="34" charset="0"/>
                        </a:rPr>
                        <a:t>plasmonics</a:t>
                      </a:r>
                      <a:endParaRPr lang="en-IN" sz="1200" b="0" dirty="0">
                        <a:solidFill>
                          <a:schemeClr val="tx1"/>
                        </a:solidFill>
                        <a:effectLst/>
                        <a:latin typeface="+mn-lt"/>
                        <a:cs typeface="Arial" panose="020B0604020202020204" pitchFamily="34" charset="0"/>
                      </a:endParaRPr>
                    </a:p>
                    <a:p>
                      <a:pPr marL="171450" marR="0" indent="-171450" algn="l">
                        <a:lnSpc>
                          <a:spcPct val="125000"/>
                        </a:lnSpc>
                        <a:spcBef>
                          <a:spcPts val="0"/>
                        </a:spcBef>
                        <a:spcAft>
                          <a:spcPts val="0"/>
                        </a:spcAft>
                        <a:buFont typeface="Arial" panose="020B0604020202020204" pitchFamily="34" charset="0"/>
                        <a:buChar char="•"/>
                      </a:pPr>
                      <a:r>
                        <a:rPr lang="en-US" sz="1200" b="0" dirty="0">
                          <a:solidFill>
                            <a:schemeClr val="tx1"/>
                          </a:solidFill>
                          <a:effectLst/>
                          <a:latin typeface="+mn-lt"/>
                          <a:cs typeface="Arial" panose="020B0604020202020204" pitchFamily="34" charset="0"/>
                        </a:rPr>
                        <a:t>2D Materials based optoelectronics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55" name="TextBox 54">
            <a:extLst>
              <a:ext uri="{FF2B5EF4-FFF2-40B4-BE49-F238E27FC236}">
                <a16:creationId xmlns:a16="http://schemas.microsoft.com/office/drawing/2014/main" id="{18BBE6B5-8F44-4091-91F4-DBE7F7555DCA}"/>
              </a:ext>
            </a:extLst>
          </p:cNvPr>
          <p:cNvSpPr txBox="1"/>
          <p:nvPr/>
        </p:nvSpPr>
        <p:spPr>
          <a:xfrm>
            <a:off x="7967999" y="3956834"/>
            <a:ext cx="3847682" cy="276999"/>
          </a:xfrm>
          <a:prstGeom prst="rect">
            <a:avLst/>
          </a:prstGeom>
          <a:noFill/>
        </p:spPr>
        <p:txBody>
          <a:bodyPr wrap="square" rtlCol="0">
            <a:spAutoFit/>
          </a:bodyPr>
          <a:lstStyle/>
          <a:p>
            <a:r>
              <a:rPr lang="en-IN" sz="1200" dirty="0">
                <a:solidFill>
                  <a:schemeClr val="accent1"/>
                </a:solidFill>
                <a:cs typeface="Arial" panose="020B0604020202020204" pitchFamily="34" charset="0"/>
                <a:hlinkClick r:id="rId2">
                  <a:extLst>
                    <a:ext uri="{A12FA001-AC4F-418D-AE19-62706E023703}">
                      <ahyp:hlinkClr xmlns:ahyp="http://schemas.microsoft.com/office/drawing/2018/hyperlinkcolor" val="tx"/>
                    </a:ext>
                  </a:extLst>
                </a:hlinkClick>
              </a:rPr>
              <a:t>shourya@msme.iith.ac.in</a:t>
            </a:r>
            <a:r>
              <a:rPr lang="en-IN" sz="1200" dirty="0">
                <a:cs typeface="Arial" panose="020B0604020202020204" pitchFamily="34" charset="0"/>
              </a:rPr>
              <a:t> +91 (40) 2301 6561</a:t>
            </a:r>
          </a:p>
        </p:txBody>
      </p:sp>
      <p:sp>
        <p:nvSpPr>
          <p:cNvPr id="59" name="TextBox 58">
            <a:extLst>
              <a:ext uri="{FF2B5EF4-FFF2-40B4-BE49-F238E27FC236}">
                <a16:creationId xmlns:a16="http://schemas.microsoft.com/office/drawing/2014/main" id="{28C38E2C-7E56-41FD-80EB-1A5373E63881}"/>
              </a:ext>
            </a:extLst>
          </p:cNvPr>
          <p:cNvSpPr txBox="1"/>
          <p:nvPr/>
        </p:nvSpPr>
        <p:spPr>
          <a:xfrm>
            <a:off x="8393351" y="2395580"/>
            <a:ext cx="3847682" cy="307777"/>
          </a:xfrm>
          <a:prstGeom prst="rect">
            <a:avLst/>
          </a:prstGeom>
          <a:noFill/>
        </p:spPr>
        <p:txBody>
          <a:bodyPr wrap="square" rtlCol="0">
            <a:spAutoFit/>
          </a:bodyPr>
          <a:lstStyle/>
          <a:p>
            <a:r>
              <a:rPr lang="en-IN" sz="1400" b="1" dirty="0" err="1">
                <a:cs typeface="Arial" panose="020B0604020202020204" pitchFamily="34" charset="0"/>
              </a:rPr>
              <a:t>Dr.</a:t>
            </a:r>
            <a:r>
              <a:rPr lang="en-IN" sz="1400" b="1" dirty="0">
                <a:cs typeface="Arial" panose="020B0604020202020204" pitchFamily="34" charset="0"/>
              </a:rPr>
              <a:t> </a:t>
            </a:r>
            <a:r>
              <a:rPr lang="en-IN" sz="1400" b="1" dirty="0" err="1">
                <a:cs typeface="Arial" panose="020B0604020202020204" pitchFamily="34" charset="0"/>
              </a:rPr>
              <a:t>Shourya</a:t>
            </a:r>
            <a:r>
              <a:rPr lang="en-IN" sz="1400" b="1" dirty="0">
                <a:cs typeface="Arial" panose="020B0604020202020204" pitchFamily="34" charset="0"/>
              </a:rPr>
              <a:t> Dutta Gupta</a:t>
            </a:r>
          </a:p>
        </p:txBody>
      </p:sp>
      <p:sp>
        <p:nvSpPr>
          <p:cNvPr id="41" name="TextBox 40">
            <a:extLst>
              <a:ext uri="{FF2B5EF4-FFF2-40B4-BE49-F238E27FC236}">
                <a16:creationId xmlns:a16="http://schemas.microsoft.com/office/drawing/2014/main" id="{7AD4CBF3-AE2B-43CC-B7B6-D418915DD013}"/>
              </a:ext>
            </a:extLst>
          </p:cNvPr>
          <p:cNvSpPr txBox="1"/>
          <p:nvPr/>
        </p:nvSpPr>
        <p:spPr>
          <a:xfrm>
            <a:off x="1559743" y="1426041"/>
            <a:ext cx="3847682" cy="307777"/>
          </a:xfrm>
          <a:prstGeom prst="rect">
            <a:avLst/>
          </a:prstGeom>
          <a:noFill/>
        </p:spPr>
        <p:txBody>
          <a:bodyPr wrap="square" rtlCol="0">
            <a:spAutoFit/>
          </a:bodyPr>
          <a:lstStyle/>
          <a:p>
            <a:r>
              <a:rPr lang="en-IN" sz="1400" b="1" dirty="0">
                <a:cs typeface="Arial" panose="020B0604020202020204" pitchFamily="34" charset="0"/>
              </a:rPr>
              <a:t>Dr. Rajesh </a:t>
            </a:r>
            <a:r>
              <a:rPr lang="en-IN" sz="1400" b="1" dirty="0" err="1">
                <a:cs typeface="Arial" panose="020B0604020202020204" pitchFamily="34" charset="0"/>
              </a:rPr>
              <a:t>Korla</a:t>
            </a:r>
            <a:endParaRPr lang="en-IN" sz="1400" b="1" dirty="0">
              <a:cs typeface="Arial" panose="020B0604020202020204" pitchFamily="34" charset="0"/>
            </a:endParaRPr>
          </a:p>
        </p:txBody>
      </p:sp>
      <p:sp>
        <p:nvSpPr>
          <p:cNvPr id="42" name="TextBox 41">
            <a:extLst>
              <a:ext uri="{FF2B5EF4-FFF2-40B4-BE49-F238E27FC236}">
                <a16:creationId xmlns:a16="http://schemas.microsoft.com/office/drawing/2014/main" id="{149B8FC9-56C5-4CBE-AC9D-CCC3D23499E9}"/>
              </a:ext>
            </a:extLst>
          </p:cNvPr>
          <p:cNvSpPr txBox="1"/>
          <p:nvPr/>
        </p:nvSpPr>
        <p:spPr>
          <a:xfrm>
            <a:off x="8361350" y="428455"/>
            <a:ext cx="6096000" cy="307777"/>
          </a:xfrm>
          <a:prstGeom prst="rect">
            <a:avLst/>
          </a:prstGeom>
          <a:noFill/>
        </p:spPr>
        <p:txBody>
          <a:bodyPr wrap="square">
            <a:spAutoFit/>
          </a:bodyPr>
          <a:lstStyle/>
          <a:p>
            <a:r>
              <a:rPr lang="en-IN" sz="1400" b="1" dirty="0" err="1">
                <a:cs typeface="Arial" panose="020B0604020202020204" pitchFamily="34" charset="0"/>
              </a:rPr>
              <a:t>Dr.</a:t>
            </a:r>
            <a:r>
              <a:rPr lang="en-IN" sz="1400" b="1" dirty="0">
                <a:cs typeface="Arial" panose="020B0604020202020204" pitchFamily="34" charset="0"/>
              </a:rPr>
              <a:t> Sairam K. </a:t>
            </a:r>
            <a:r>
              <a:rPr lang="en-IN" sz="1400" b="1" dirty="0" err="1">
                <a:cs typeface="Arial" panose="020B0604020202020204" pitchFamily="34" charset="0"/>
              </a:rPr>
              <a:t>Malladi</a:t>
            </a:r>
            <a:endParaRPr lang="en-IN" sz="1400" b="1" dirty="0">
              <a:cs typeface="Arial" panose="020B0604020202020204" pitchFamily="34" charset="0"/>
            </a:endParaRPr>
          </a:p>
        </p:txBody>
      </p:sp>
      <p:sp>
        <p:nvSpPr>
          <p:cNvPr id="31" name="Hexagon 30">
            <a:extLst>
              <a:ext uri="{FF2B5EF4-FFF2-40B4-BE49-F238E27FC236}">
                <a16:creationId xmlns:a16="http://schemas.microsoft.com/office/drawing/2014/main" id="{40445077-162A-0246-9098-70F0044D6E3C}"/>
              </a:ext>
            </a:extLst>
          </p:cNvPr>
          <p:cNvSpPr/>
          <p:nvPr/>
        </p:nvSpPr>
        <p:spPr>
          <a:xfrm>
            <a:off x="4171237" y="1633356"/>
            <a:ext cx="1980000" cy="1764000"/>
          </a:xfrm>
          <a:prstGeom prst="hexagon">
            <a:avLst/>
          </a:prstGeom>
          <a:blipFill dpi="0" rotWithShape="1">
            <a:blip r:embed="rId4"/>
            <a:srcRect/>
            <a:stretch>
              <a:fillRect l="-1216" t="-3495" r="-2788" b="-42154"/>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33" name="Hexagon 32">
            <a:extLst>
              <a:ext uri="{FF2B5EF4-FFF2-40B4-BE49-F238E27FC236}">
                <a16:creationId xmlns:a16="http://schemas.microsoft.com/office/drawing/2014/main" id="{784BF726-6927-844F-B419-1EABF7A72187}"/>
              </a:ext>
            </a:extLst>
          </p:cNvPr>
          <p:cNvSpPr>
            <a:spLocks/>
          </p:cNvSpPr>
          <p:nvPr/>
        </p:nvSpPr>
        <p:spPr>
          <a:xfrm>
            <a:off x="5848882" y="582343"/>
            <a:ext cx="1980000" cy="1764000"/>
          </a:xfrm>
          <a:prstGeom prst="hexagon">
            <a:avLst/>
          </a:prstGeom>
          <a:blipFill>
            <a:blip r:embed="rId5">
              <a:extLst>
                <a:ext uri="{28A0092B-C50C-407E-A947-70E740481C1C}">
                  <a14:useLocalDpi xmlns:a14="http://schemas.microsoft.com/office/drawing/2010/main" val="0"/>
                </a:ext>
              </a:extLst>
            </a:blip>
            <a:stretch>
              <a:fillRect/>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dirty="0"/>
          </a:p>
        </p:txBody>
      </p:sp>
      <p:sp>
        <p:nvSpPr>
          <p:cNvPr id="34" name="Hexagon 33">
            <a:extLst>
              <a:ext uri="{FF2B5EF4-FFF2-40B4-BE49-F238E27FC236}">
                <a16:creationId xmlns:a16="http://schemas.microsoft.com/office/drawing/2014/main" id="{A12B77EA-306C-3D46-A4B5-5843BD9E505D}"/>
              </a:ext>
            </a:extLst>
          </p:cNvPr>
          <p:cNvSpPr/>
          <p:nvPr/>
        </p:nvSpPr>
        <p:spPr>
          <a:xfrm>
            <a:off x="5868659" y="2569706"/>
            <a:ext cx="1980000" cy="1764000"/>
          </a:xfrm>
          <a:prstGeom prst="hexagon">
            <a:avLst/>
          </a:prstGeom>
          <a:blipFill dpi="0" rotWithShape="1">
            <a:blip r:embed="rId6"/>
            <a:srcRect/>
            <a:stretch>
              <a:fillRect l="3736" t="-2992" r="7384" b="-35636"/>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36" name="Rectangle 35">
            <a:extLst>
              <a:ext uri="{FF2B5EF4-FFF2-40B4-BE49-F238E27FC236}">
                <a16:creationId xmlns:a16="http://schemas.microsoft.com/office/drawing/2014/main" id="{362CC46A-89E8-4640-B56B-FEFFAC6A64C2}"/>
              </a:ext>
            </a:extLst>
          </p:cNvPr>
          <p:cNvSpPr/>
          <p:nvPr/>
        </p:nvSpPr>
        <p:spPr>
          <a:xfrm rot="10800000">
            <a:off x="7508352" y="4809474"/>
            <a:ext cx="4377552" cy="1642933"/>
          </a:xfrm>
          <a:prstGeom prst="rect">
            <a:avLst/>
          </a:prstGeom>
          <a:noFill/>
          <a:ln w="19050">
            <a:solidFill>
              <a:srgbClr val="9BB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7" name="Hexagon 36">
            <a:extLst>
              <a:ext uri="{FF2B5EF4-FFF2-40B4-BE49-F238E27FC236}">
                <a16:creationId xmlns:a16="http://schemas.microsoft.com/office/drawing/2014/main" id="{B9B7D608-69E2-104D-808E-02955F4B6C9D}"/>
              </a:ext>
            </a:extLst>
          </p:cNvPr>
          <p:cNvSpPr/>
          <p:nvPr/>
        </p:nvSpPr>
        <p:spPr>
          <a:xfrm rot="10800000">
            <a:off x="5902230" y="4722386"/>
            <a:ext cx="2014577" cy="1800000"/>
          </a:xfrm>
          <a:prstGeom prst="hexagon">
            <a:avLst/>
          </a:prstGeom>
          <a:solidFill>
            <a:schemeClr val="bg1"/>
          </a:solidFill>
          <a:ln w="19050">
            <a:solidFill>
              <a:srgbClr val="9BB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aphicFrame>
        <p:nvGraphicFramePr>
          <p:cNvPr id="38" name="Table 37">
            <a:extLst>
              <a:ext uri="{FF2B5EF4-FFF2-40B4-BE49-F238E27FC236}">
                <a16:creationId xmlns:a16="http://schemas.microsoft.com/office/drawing/2014/main" id="{13530015-D731-4E00-9A5E-312469142303}"/>
              </a:ext>
            </a:extLst>
          </p:cNvPr>
          <p:cNvGraphicFramePr>
            <a:graphicFrameLocks noGrp="1"/>
          </p:cNvGraphicFramePr>
          <p:nvPr>
            <p:extLst>
              <p:ext uri="{D42A27DB-BD31-4B8C-83A1-F6EECF244321}">
                <p14:modId xmlns:p14="http://schemas.microsoft.com/office/powerpoint/2010/main" val="1795893108"/>
              </p:ext>
            </p:extLst>
          </p:nvPr>
        </p:nvGraphicFramePr>
        <p:xfrm>
          <a:off x="8038272" y="4923600"/>
          <a:ext cx="3816000" cy="1281621"/>
        </p:xfrm>
        <a:graphic>
          <a:graphicData uri="http://schemas.openxmlformats.org/drawingml/2006/table">
            <a:tbl>
              <a:tblPr>
                <a:tableStyleId>{5C22544A-7EE6-4342-B048-85BDC9FD1C3A}</a:tableStyleId>
              </a:tblPr>
              <a:tblGrid>
                <a:gridCol w="3816000">
                  <a:extLst>
                    <a:ext uri="{9D8B030D-6E8A-4147-A177-3AD203B41FA5}">
                      <a16:colId xmlns:a16="http://schemas.microsoft.com/office/drawing/2014/main" val="3329845056"/>
                    </a:ext>
                  </a:extLst>
                </a:gridCol>
              </a:tblGrid>
              <a:tr h="829864">
                <a:tc>
                  <a:txBody>
                    <a:bodyPr/>
                    <a:lstStyle/>
                    <a:p>
                      <a:pPr marL="171450" marR="0" indent="-171450" algn="l">
                        <a:lnSpc>
                          <a:spcPct val="110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 Spintronic-based memory and logic devices</a:t>
                      </a:r>
                    </a:p>
                    <a:p>
                      <a:pPr marL="171450" marR="0" indent="-171450" algn="l">
                        <a:lnSpc>
                          <a:spcPct val="110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Nanomagnetic materials, Domain wall dynamics in ferromagnetic networks</a:t>
                      </a:r>
                    </a:p>
                    <a:p>
                      <a:pPr marL="171450" marR="0" indent="-171450" algn="l">
                        <a:lnSpc>
                          <a:spcPct val="110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Spin torque nano-oscillators for RF applications</a:t>
                      </a:r>
                    </a:p>
                    <a:p>
                      <a:pPr marL="171450" marR="0" indent="-171450" algn="l">
                        <a:lnSpc>
                          <a:spcPct val="110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Spin-orbit torque-induced magnetisation switching and dynamics, Magnetic tunnel junctions</a:t>
                      </a:r>
                    </a:p>
                    <a:p>
                      <a:pPr marL="171450" marR="0" indent="-171450" algn="l">
                        <a:lnSpc>
                          <a:spcPct val="110000"/>
                        </a:lnSpc>
                        <a:spcBef>
                          <a:spcPts val="0"/>
                        </a:spcBef>
                        <a:spcAft>
                          <a:spcPts val="0"/>
                        </a:spcAft>
                        <a:buFont typeface="Arial" panose="020B0604020202020204" pitchFamily="34" charset="0"/>
                        <a:buChar char="•"/>
                      </a:pPr>
                      <a:r>
                        <a:rPr lang="en-IN" sz="1100" b="0" dirty="0">
                          <a:solidFill>
                            <a:schemeClr val="tx1"/>
                          </a:solidFill>
                          <a:effectLst/>
                          <a:latin typeface="+mn-lt"/>
                          <a:cs typeface="Arial" panose="020B0604020202020204" pitchFamily="34" charset="0"/>
                        </a:rPr>
                        <a:t>Micro and Nanofabrication techniques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39" name="TextBox 38">
            <a:extLst>
              <a:ext uri="{FF2B5EF4-FFF2-40B4-BE49-F238E27FC236}">
                <a16:creationId xmlns:a16="http://schemas.microsoft.com/office/drawing/2014/main" id="{F0111F5F-C197-4BA8-A6C4-7C33C08D8353}"/>
              </a:ext>
            </a:extLst>
          </p:cNvPr>
          <p:cNvSpPr txBox="1"/>
          <p:nvPr/>
        </p:nvSpPr>
        <p:spPr>
          <a:xfrm>
            <a:off x="7979004" y="6171425"/>
            <a:ext cx="4432524" cy="276999"/>
          </a:xfrm>
          <a:prstGeom prst="rect">
            <a:avLst/>
          </a:prstGeom>
          <a:noFill/>
        </p:spPr>
        <p:txBody>
          <a:bodyPr wrap="square" rtlCol="0">
            <a:spAutoFit/>
          </a:bodyPr>
          <a:lstStyle/>
          <a:p>
            <a:r>
              <a:rPr lang="en-IN" sz="1200" dirty="0" err="1">
                <a:solidFill>
                  <a:schemeClr val="accent1"/>
                </a:solidFill>
                <a:cs typeface="Arial" panose="020B0604020202020204" pitchFamily="34" charset="0"/>
                <a:hlinkClick r:id="rId7">
                  <a:extLst>
                    <a:ext uri="{A12FA001-AC4F-418D-AE19-62706E023703}">
                      <ahyp:hlinkClr xmlns:ahyp="http://schemas.microsoft.com/office/drawing/2018/hyperlinkcolor" val="tx"/>
                    </a:ext>
                  </a:extLst>
                </a:hlinkClick>
              </a:rPr>
              <a:t>mchandrasekhar@</a:t>
            </a:r>
            <a:r>
              <a:rPr lang="en-IN" sz="1200" dirty="0" err="1">
                <a:solidFill>
                  <a:schemeClr val="accent1"/>
                </a:solidFill>
                <a:cs typeface="Arial" panose="020B0604020202020204" pitchFamily="34" charset="0"/>
                <a:hlinkClick r:id="rId2">
                  <a:extLst>
                    <a:ext uri="{A12FA001-AC4F-418D-AE19-62706E023703}">
                      <ahyp:hlinkClr xmlns:ahyp="http://schemas.microsoft.com/office/drawing/2018/hyperlinkcolor" val="tx"/>
                    </a:ext>
                  </a:extLst>
                </a:hlinkClick>
              </a:rPr>
              <a:t>msme.iith.ac.in</a:t>
            </a:r>
            <a:r>
              <a:rPr lang="en-IN" sz="1200" dirty="0">
                <a:cs typeface="Arial" panose="020B0604020202020204" pitchFamily="34" charset="0"/>
              </a:rPr>
              <a:t> +91 (40) 2301 6562</a:t>
            </a:r>
          </a:p>
        </p:txBody>
      </p:sp>
      <p:sp>
        <p:nvSpPr>
          <p:cNvPr id="40" name="Hexagon 39">
            <a:extLst>
              <a:ext uri="{FF2B5EF4-FFF2-40B4-BE49-F238E27FC236}">
                <a16:creationId xmlns:a16="http://schemas.microsoft.com/office/drawing/2014/main" id="{7AD587A4-0CF8-6C4E-B355-7D045E78693F}"/>
              </a:ext>
            </a:extLst>
          </p:cNvPr>
          <p:cNvSpPr/>
          <p:nvPr/>
        </p:nvSpPr>
        <p:spPr>
          <a:xfrm>
            <a:off x="5905054" y="4772179"/>
            <a:ext cx="1980000" cy="1732597"/>
          </a:xfrm>
          <a:prstGeom prst="hexagon">
            <a:avLst/>
          </a:prstGeom>
          <a:blipFill dpi="0" rotWithShape="1">
            <a:blip r:embed="rId8">
              <a:extLst>
                <a:ext uri="{28A0092B-C50C-407E-A947-70E740481C1C}">
                  <a14:useLocalDpi xmlns:a14="http://schemas.microsoft.com/office/drawing/2010/main" val="0"/>
                </a:ext>
              </a:extLst>
            </a:blip>
            <a:srcRect/>
            <a:stretch>
              <a:fillRect l="-2785" t="-4246" r="-8660" b="-508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457200" tIns="731520" rIns="0" rtlCol="0" anchor="ctr"/>
          <a:lstStyle/>
          <a:p>
            <a:pPr algn="ctr"/>
            <a:endParaRPr lang="en-US"/>
          </a:p>
        </p:txBody>
      </p:sp>
      <p:sp>
        <p:nvSpPr>
          <p:cNvPr id="43" name="TextBox 42">
            <a:extLst>
              <a:ext uri="{FF2B5EF4-FFF2-40B4-BE49-F238E27FC236}">
                <a16:creationId xmlns:a16="http://schemas.microsoft.com/office/drawing/2014/main" id="{32AFDB4E-1D2C-4BC2-8032-5E7778628FCB}"/>
              </a:ext>
            </a:extLst>
          </p:cNvPr>
          <p:cNvSpPr txBox="1"/>
          <p:nvPr/>
        </p:nvSpPr>
        <p:spPr>
          <a:xfrm>
            <a:off x="8191869" y="4447050"/>
            <a:ext cx="3442782" cy="307777"/>
          </a:xfrm>
          <a:prstGeom prst="rect">
            <a:avLst/>
          </a:prstGeom>
          <a:noFill/>
        </p:spPr>
        <p:txBody>
          <a:bodyPr wrap="square" rtlCol="0">
            <a:spAutoFit/>
          </a:bodyPr>
          <a:lstStyle/>
          <a:p>
            <a:r>
              <a:rPr lang="en-IN" sz="1400" b="1" dirty="0" err="1">
                <a:cs typeface="Arial" panose="020B0604020202020204" pitchFamily="34" charset="0"/>
              </a:rPr>
              <a:t>Dr.</a:t>
            </a:r>
            <a:r>
              <a:rPr lang="en-IN" sz="1400" b="1" dirty="0">
                <a:cs typeface="Arial" panose="020B0604020202020204" pitchFamily="34" charset="0"/>
              </a:rPr>
              <a:t> Chandrasekhar </a:t>
            </a:r>
            <a:r>
              <a:rPr lang="en-IN" sz="1400" b="1" dirty="0" err="1">
                <a:cs typeface="Arial" panose="020B0604020202020204" pitchFamily="34" charset="0"/>
              </a:rPr>
              <a:t>Murapaka</a:t>
            </a:r>
            <a:endParaRPr lang="en-IN" sz="1400" b="1" dirty="0">
              <a:cs typeface="Arial" panose="020B0604020202020204" pitchFamily="34" charset="0"/>
            </a:endParaRPr>
          </a:p>
        </p:txBody>
      </p:sp>
      <p:grpSp>
        <p:nvGrpSpPr>
          <p:cNvPr id="44" name="Group 43">
            <a:extLst>
              <a:ext uri="{FF2B5EF4-FFF2-40B4-BE49-F238E27FC236}">
                <a16:creationId xmlns:a16="http://schemas.microsoft.com/office/drawing/2014/main" id="{4125DE65-6651-B630-1729-53DC4D12B100}"/>
              </a:ext>
            </a:extLst>
          </p:cNvPr>
          <p:cNvGrpSpPr/>
          <p:nvPr/>
        </p:nvGrpSpPr>
        <p:grpSpPr>
          <a:xfrm rot="10800000">
            <a:off x="200986" y="3685430"/>
            <a:ext cx="5986773" cy="1800000"/>
            <a:chOff x="321044" y="1895016"/>
            <a:chExt cx="6222727" cy="1800000"/>
          </a:xfrm>
        </p:grpSpPr>
        <p:sp>
          <p:nvSpPr>
            <p:cNvPr id="47" name="Rectangle 46">
              <a:extLst>
                <a:ext uri="{FF2B5EF4-FFF2-40B4-BE49-F238E27FC236}">
                  <a16:creationId xmlns:a16="http://schemas.microsoft.com/office/drawing/2014/main" id="{F490F8F9-9468-10F3-FA09-3588410F014B}"/>
                </a:ext>
              </a:extLst>
            </p:cNvPr>
            <p:cNvSpPr/>
            <p:nvPr/>
          </p:nvSpPr>
          <p:spPr>
            <a:xfrm>
              <a:off x="1616965" y="2023872"/>
              <a:ext cx="4926806" cy="1542288"/>
            </a:xfrm>
            <a:prstGeom prst="rect">
              <a:avLst/>
            </a:prstGeom>
            <a:noFill/>
            <a:ln w="19050">
              <a:solidFill>
                <a:srgbClr val="F8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8" name="Hexagon 47">
              <a:extLst>
                <a:ext uri="{FF2B5EF4-FFF2-40B4-BE49-F238E27FC236}">
                  <a16:creationId xmlns:a16="http://schemas.microsoft.com/office/drawing/2014/main" id="{14CBB599-D4A3-FC34-FFFB-6A0CDEF58F68}"/>
                </a:ext>
              </a:extLst>
            </p:cNvPr>
            <p:cNvSpPr/>
            <p:nvPr/>
          </p:nvSpPr>
          <p:spPr>
            <a:xfrm>
              <a:off x="321044" y="1895016"/>
              <a:ext cx="2093975" cy="1800000"/>
            </a:xfrm>
            <a:prstGeom prst="hexagon">
              <a:avLst/>
            </a:prstGeom>
            <a:solidFill>
              <a:schemeClr val="bg1"/>
            </a:solidFill>
            <a:ln w="19050">
              <a:solidFill>
                <a:srgbClr val="F8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aphicFrame>
        <p:nvGraphicFramePr>
          <p:cNvPr id="49" name="Table 48">
            <a:extLst>
              <a:ext uri="{FF2B5EF4-FFF2-40B4-BE49-F238E27FC236}">
                <a16:creationId xmlns:a16="http://schemas.microsoft.com/office/drawing/2014/main" id="{BBA235FB-F0AA-B3BB-D734-A005B885B84A}"/>
              </a:ext>
            </a:extLst>
          </p:cNvPr>
          <p:cNvGraphicFramePr>
            <a:graphicFrameLocks noGrp="1"/>
          </p:cNvGraphicFramePr>
          <p:nvPr>
            <p:extLst>
              <p:ext uri="{D42A27DB-BD31-4B8C-83A1-F6EECF244321}">
                <p14:modId xmlns:p14="http://schemas.microsoft.com/office/powerpoint/2010/main" val="3786062544"/>
              </p:ext>
            </p:extLst>
          </p:nvPr>
        </p:nvGraphicFramePr>
        <p:xfrm>
          <a:off x="354521" y="3914658"/>
          <a:ext cx="3843212" cy="1203927"/>
        </p:xfrm>
        <a:graphic>
          <a:graphicData uri="http://schemas.openxmlformats.org/drawingml/2006/table">
            <a:tbl>
              <a:tblPr>
                <a:tableStyleId>{5C22544A-7EE6-4342-B048-85BDC9FD1C3A}</a:tableStyleId>
              </a:tblPr>
              <a:tblGrid>
                <a:gridCol w="3843212">
                  <a:extLst>
                    <a:ext uri="{9D8B030D-6E8A-4147-A177-3AD203B41FA5}">
                      <a16:colId xmlns:a16="http://schemas.microsoft.com/office/drawing/2014/main" val="3329845056"/>
                    </a:ext>
                  </a:extLst>
                </a:gridCol>
              </a:tblGrid>
              <a:tr h="1203927">
                <a:tc>
                  <a:txBody>
                    <a:bodyPr/>
                    <a:lstStyle/>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Diffusion-Deformation correlations in materials</a:t>
                      </a:r>
                    </a:p>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Phase growth and interdiffusion kinetics in thermoelectric materials</a:t>
                      </a:r>
                    </a:p>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Diffusion in multicomponent alloys</a:t>
                      </a:r>
                    </a:p>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Processing, characterisation and stability of nanocrystalline alloys</a:t>
                      </a:r>
                      <a:endParaRPr lang="en-US" sz="1200" b="0" dirty="0">
                        <a:solidFill>
                          <a:schemeClr val="tx1"/>
                        </a:solidFill>
                        <a:effectLst/>
                        <a:latin typeface="+mn-lt"/>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52" name="TextBox 51">
            <a:extLst>
              <a:ext uri="{FF2B5EF4-FFF2-40B4-BE49-F238E27FC236}">
                <a16:creationId xmlns:a16="http://schemas.microsoft.com/office/drawing/2014/main" id="{222CB73F-9339-8945-41F8-2CB682E2B22D}"/>
              </a:ext>
            </a:extLst>
          </p:cNvPr>
          <p:cNvSpPr txBox="1"/>
          <p:nvPr/>
        </p:nvSpPr>
        <p:spPr>
          <a:xfrm>
            <a:off x="399970" y="5090214"/>
            <a:ext cx="3847682" cy="276999"/>
          </a:xfrm>
          <a:prstGeom prst="rect">
            <a:avLst/>
          </a:prstGeom>
          <a:noFill/>
        </p:spPr>
        <p:txBody>
          <a:bodyPr wrap="square" rtlCol="0">
            <a:spAutoFit/>
          </a:bodyPr>
          <a:lstStyle/>
          <a:p>
            <a:r>
              <a:rPr lang="en-IN" sz="1200" dirty="0">
                <a:solidFill>
                  <a:schemeClr val="accent1"/>
                </a:solidFill>
                <a:cs typeface="Arial" panose="020B0604020202020204" pitchFamily="34" charset="0"/>
                <a:hlinkClick r:id="rId9">
                  <a:extLst>
                    <a:ext uri="{A12FA001-AC4F-418D-AE19-62706E023703}">
                      <ahyp:hlinkClr xmlns:ahyp="http://schemas.microsoft.com/office/drawing/2018/hyperlinkcolor" val="tx"/>
                    </a:ext>
                  </a:extLst>
                </a:hlinkClick>
              </a:rPr>
              <a:t>vaidyam@msme.iith.ac.in</a:t>
            </a:r>
            <a:r>
              <a:rPr lang="en-IN" sz="1200" dirty="0">
                <a:cs typeface="Arial" panose="020B0604020202020204" pitchFamily="34" charset="0"/>
              </a:rPr>
              <a:t> +91 (40) 2301 6564</a:t>
            </a:r>
          </a:p>
        </p:txBody>
      </p:sp>
      <p:sp>
        <p:nvSpPr>
          <p:cNvPr id="53" name="TextBox 52">
            <a:extLst>
              <a:ext uri="{FF2B5EF4-FFF2-40B4-BE49-F238E27FC236}">
                <a16:creationId xmlns:a16="http://schemas.microsoft.com/office/drawing/2014/main" id="{9874D9F3-85E7-32EB-28EA-EAD6C483DDBA}"/>
              </a:ext>
            </a:extLst>
          </p:cNvPr>
          <p:cNvSpPr txBox="1"/>
          <p:nvPr/>
        </p:nvSpPr>
        <p:spPr>
          <a:xfrm>
            <a:off x="1457405" y="3532662"/>
            <a:ext cx="3847682" cy="307777"/>
          </a:xfrm>
          <a:prstGeom prst="rect">
            <a:avLst/>
          </a:prstGeom>
          <a:noFill/>
        </p:spPr>
        <p:txBody>
          <a:bodyPr wrap="square" rtlCol="0">
            <a:spAutoFit/>
          </a:bodyPr>
          <a:lstStyle/>
          <a:p>
            <a:r>
              <a:rPr lang="en-IN" sz="1400" b="1" dirty="0" err="1">
                <a:cs typeface="Arial" panose="020B0604020202020204" pitchFamily="34" charset="0"/>
              </a:rPr>
              <a:t>Dr.</a:t>
            </a:r>
            <a:r>
              <a:rPr lang="en-IN" sz="1400" b="1" dirty="0">
                <a:cs typeface="Arial" panose="020B0604020202020204" pitchFamily="34" charset="0"/>
              </a:rPr>
              <a:t> Mayur Vaidya</a:t>
            </a:r>
          </a:p>
        </p:txBody>
      </p:sp>
      <p:pic>
        <p:nvPicPr>
          <p:cNvPr id="56" name="Picture 55">
            <a:extLst>
              <a:ext uri="{FF2B5EF4-FFF2-40B4-BE49-F238E27FC236}">
                <a16:creationId xmlns:a16="http://schemas.microsoft.com/office/drawing/2014/main" id="{F027BD78-CFB3-2495-0985-4B8D0650B39E}"/>
              </a:ext>
            </a:extLst>
          </p:cNvPr>
          <p:cNvPicPr>
            <a:picLocks/>
          </p:cNvPicPr>
          <p:nvPr/>
        </p:nvPicPr>
        <p:blipFill rotWithShape="1">
          <a:blip r:embed="rId10" cstate="print">
            <a:extLst>
              <a:ext uri="{28A0092B-C50C-407E-A947-70E740481C1C}">
                <a14:useLocalDpi xmlns:a14="http://schemas.microsoft.com/office/drawing/2010/main" val="0"/>
              </a:ext>
            </a:extLst>
          </a:blip>
          <a:srcRect l="9124" r="9898" b="40030"/>
          <a:stretch/>
        </p:blipFill>
        <p:spPr>
          <a:xfrm>
            <a:off x="4181863" y="3701937"/>
            <a:ext cx="1980000" cy="1764000"/>
          </a:xfrm>
          <a:prstGeom prst="hexagon">
            <a:avLst/>
          </a:prstGeom>
          <a:ln>
            <a:noFill/>
          </a:ln>
        </p:spPr>
      </p:pic>
      <p:sp>
        <p:nvSpPr>
          <p:cNvPr id="5" name="Title 1">
            <a:extLst>
              <a:ext uri="{FF2B5EF4-FFF2-40B4-BE49-F238E27FC236}">
                <a16:creationId xmlns:a16="http://schemas.microsoft.com/office/drawing/2014/main" id="{6D3BCB5D-B397-BFC4-0465-E5A8898C2C3B}"/>
              </a:ext>
            </a:extLst>
          </p:cNvPr>
          <p:cNvSpPr>
            <a:spLocks noGrp="1"/>
          </p:cNvSpPr>
          <p:nvPr>
            <p:ph type="title"/>
          </p:nvPr>
        </p:nvSpPr>
        <p:spPr>
          <a:xfrm>
            <a:off x="435864" y="100099"/>
            <a:ext cx="10515600" cy="1325563"/>
          </a:xfrm>
        </p:spPr>
        <p:txBody>
          <a:bodyPr>
            <a:normAutofit/>
          </a:bodyPr>
          <a:lstStyle/>
          <a:p>
            <a:r>
              <a:rPr lang="en-CH" sz="4000" dirty="0">
                <a:latin typeface="Palatino" pitchFamily="2" charset="77"/>
                <a:ea typeface="Palatino" pitchFamily="2" charset="77"/>
              </a:rPr>
              <a:t>MSME Faculty</a:t>
            </a:r>
          </a:p>
        </p:txBody>
      </p:sp>
    </p:spTree>
    <p:extLst>
      <p:ext uri="{BB962C8B-B14F-4D97-AF65-F5344CB8AC3E}">
        <p14:creationId xmlns:p14="http://schemas.microsoft.com/office/powerpoint/2010/main" val="191093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5CEDE0AE-C2BA-4D4E-A943-3CBED4B9F34A}"/>
              </a:ext>
            </a:extLst>
          </p:cNvPr>
          <p:cNvSpPr/>
          <p:nvPr/>
        </p:nvSpPr>
        <p:spPr>
          <a:xfrm>
            <a:off x="7072116" y="4916052"/>
            <a:ext cx="4979259" cy="1647578"/>
          </a:xfrm>
          <a:prstGeom prst="rect">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nvGrpSpPr>
          <p:cNvPr id="17" name="Group 16">
            <a:extLst>
              <a:ext uri="{FF2B5EF4-FFF2-40B4-BE49-F238E27FC236}">
                <a16:creationId xmlns:a16="http://schemas.microsoft.com/office/drawing/2014/main" id="{8CA73F76-8A87-9E47-B757-0B3EEE31C197}"/>
              </a:ext>
            </a:extLst>
          </p:cNvPr>
          <p:cNvGrpSpPr/>
          <p:nvPr/>
        </p:nvGrpSpPr>
        <p:grpSpPr>
          <a:xfrm>
            <a:off x="5825926" y="558856"/>
            <a:ext cx="6225540" cy="1800000"/>
            <a:chOff x="321564" y="1889760"/>
            <a:chExt cx="6470904" cy="1800000"/>
          </a:xfrm>
          <a:noFill/>
        </p:grpSpPr>
        <p:sp>
          <p:nvSpPr>
            <p:cNvPr id="14" name="Rectangle 13">
              <a:extLst>
                <a:ext uri="{FF2B5EF4-FFF2-40B4-BE49-F238E27FC236}">
                  <a16:creationId xmlns:a16="http://schemas.microsoft.com/office/drawing/2014/main" id="{26D064C9-00F1-FF41-978E-9CEABAE35B46}"/>
                </a:ext>
              </a:extLst>
            </p:cNvPr>
            <p:cNvSpPr/>
            <p:nvPr/>
          </p:nvSpPr>
          <p:spPr>
            <a:xfrm>
              <a:off x="1616964" y="2023872"/>
              <a:ext cx="5175504" cy="1542288"/>
            </a:xfrm>
            <a:prstGeom prst="rect">
              <a:avLst/>
            </a:prstGeom>
            <a:grp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Hexagon 3">
              <a:extLst>
                <a:ext uri="{FF2B5EF4-FFF2-40B4-BE49-F238E27FC236}">
                  <a16:creationId xmlns:a16="http://schemas.microsoft.com/office/drawing/2014/main" id="{3676071B-E032-9841-8844-015628CF0FFF}"/>
                </a:ext>
              </a:extLst>
            </p:cNvPr>
            <p:cNvSpPr/>
            <p:nvPr/>
          </p:nvSpPr>
          <p:spPr>
            <a:xfrm>
              <a:off x="321564" y="1889760"/>
              <a:ext cx="2093976" cy="1800000"/>
            </a:xfrm>
            <a:prstGeom prst="hexagon">
              <a:avLst/>
            </a:prstGeom>
            <a:solidFill>
              <a:schemeClr val="bg1"/>
            </a:solidFill>
            <a:ln w="19050">
              <a:solidFill>
                <a:srgbClr val="BE4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27" name="Group 26">
            <a:extLst>
              <a:ext uri="{FF2B5EF4-FFF2-40B4-BE49-F238E27FC236}">
                <a16:creationId xmlns:a16="http://schemas.microsoft.com/office/drawing/2014/main" id="{56F4C5D4-7BD8-584B-B7DF-7432979D6054}"/>
              </a:ext>
            </a:extLst>
          </p:cNvPr>
          <p:cNvGrpSpPr/>
          <p:nvPr/>
        </p:nvGrpSpPr>
        <p:grpSpPr>
          <a:xfrm>
            <a:off x="5825835" y="2652428"/>
            <a:ext cx="6225540" cy="1800000"/>
            <a:chOff x="321564" y="1889760"/>
            <a:chExt cx="6470904" cy="1800000"/>
          </a:xfrm>
        </p:grpSpPr>
        <p:sp>
          <p:nvSpPr>
            <p:cNvPr id="28" name="Rectangle 27">
              <a:extLst>
                <a:ext uri="{FF2B5EF4-FFF2-40B4-BE49-F238E27FC236}">
                  <a16:creationId xmlns:a16="http://schemas.microsoft.com/office/drawing/2014/main" id="{5CEDE0AE-C2BA-4D4E-A943-3CBED4B9F34A}"/>
                </a:ext>
              </a:extLst>
            </p:cNvPr>
            <p:cNvSpPr/>
            <p:nvPr/>
          </p:nvSpPr>
          <p:spPr>
            <a:xfrm>
              <a:off x="1616964" y="2023872"/>
              <a:ext cx="5175504" cy="1542288"/>
            </a:xfrm>
            <a:prstGeom prst="rect">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9" name="Hexagon 28">
              <a:extLst>
                <a:ext uri="{FF2B5EF4-FFF2-40B4-BE49-F238E27FC236}">
                  <a16:creationId xmlns:a16="http://schemas.microsoft.com/office/drawing/2014/main" id="{408AF354-57C3-9546-8C5E-7914D09AD8CC}"/>
                </a:ext>
              </a:extLst>
            </p:cNvPr>
            <p:cNvSpPr/>
            <p:nvPr/>
          </p:nvSpPr>
          <p:spPr>
            <a:xfrm>
              <a:off x="321564" y="1889760"/>
              <a:ext cx="2093976" cy="1800000"/>
            </a:xfrm>
            <a:prstGeom prst="hexagon">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aphicFrame>
        <p:nvGraphicFramePr>
          <p:cNvPr id="44" name="Table 43">
            <a:extLst>
              <a:ext uri="{FF2B5EF4-FFF2-40B4-BE49-F238E27FC236}">
                <a16:creationId xmlns:a16="http://schemas.microsoft.com/office/drawing/2014/main" id="{7AF37950-2395-4D67-8F60-D108EBC06E15}"/>
              </a:ext>
            </a:extLst>
          </p:cNvPr>
          <p:cNvGraphicFramePr>
            <a:graphicFrameLocks noGrp="1"/>
          </p:cNvGraphicFramePr>
          <p:nvPr>
            <p:extLst>
              <p:ext uri="{D42A27DB-BD31-4B8C-83A1-F6EECF244321}">
                <p14:modId xmlns:p14="http://schemas.microsoft.com/office/powerpoint/2010/main" val="4160710271"/>
              </p:ext>
            </p:extLst>
          </p:nvPr>
        </p:nvGraphicFramePr>
        <p:xfrm>
          <a:off x="7871232" y="737614"/>
          <a:ext cx="3816000" cy="1234627"/>
        </p:xfrm>
        <a:graphic>
          <a:graphicData uri="http://schemas.openxmlformats.org/drawingml/2006/table">
            <a:tbl>
              <a:tblPr>
                <a:tableStyleId>{5C22544A-7EE6-4342-B048-85BDC9FD1C3A}</a:tableStyleId>
              </a:tblPr>
              <a:tblGrid>
                <a:gridCol w="3816000">
                  <a:extLst>
                    <a:ext uri="{9D8B030D-6E8A-4147-A177-3AD203B41FA5}">
                      <a16:colId xmlns:a16="http://schemas.microsoft.com/office/drawing/2014/main" val="3329845056"/>
                    </a:ext>
                  </a:extLst>
                </a:gridCol>
              </a:tblGrid>
              <a:tr h="1234627">
                <a:tc>
                  <a:txBody>
                    <a:bodyPr/>
                    <a:lstStyle/>
                    <a:p>
                      <a:pPr marL="171450" marR="0" indent="-171450" algn="l">
                        <a:lnSpc>
                          <a:spcPct val="110000"/>
                        </a:lnSpc>
                        <a:spcBef>
                          <a:spcPts val="0"/>
                        </a:spcBef>
                        <a:spcAft>
                          <a:spcPts val="0"/>
                        </a:spcAft>
                        <a:buFont typeface="Arial" panose="020B0604020202020204" pitchFamily="34" charset="0"/>
                        <a:buChar char="•"/>
                      </a:pPr>
                      <a:r>
                        <a:rPr lang="en-IN" sz="1200" b="0" dirty="0" err="1">
                          <a:solidFill>
                            <a:schemeClr val="tx1"/>
                          </a:solidFill>
                          <a:effectLst/>
                          <a:latin typeface="+mn-lt"/>
                          <a:cs typeface="Arial" panose="020B0604020202020204" pitchFamily="34" charset="0"/>
                        </a:rPr>
                        <a:t>Nanoporous</a:t>
                      </a:r>
                      <a:r>
                        <a:rPr lang="en-IN" sz="1200" b="0" dirty="0">
                          <a:solidFill>
                            <a:schemeClr val="tx1"/>
                          </a:solidFill>
                          <a:effectLst/>
                          <a:latin typeface="+mn-lt"/>
                          <a:cs typeface="Arial" panose="020B0604020202020204" pitchFamily="34" charset="0"/>
                        </a:rPr>
                        <a:t> materials</a:t>
                      </a:r>
                    </a:p>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CVD, Adsorption and Membrane-based gas separation applications </a:t>
                      </a:r>
                    </a:p>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Carbon nanomaterials, MOFs</a:t>
                      </a:r>
                    </a:p>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Graphene &amp; Graphyne and other 2D materials</a:t>
                      </a:r>
                    </a:p>
                    <a:p>
                      <a:pPr marL="171450" marR="0" indent="-171450" algn="l">
                        <a:lnSpc>
                          <a:spcPct val="11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Defect Engineering, Plasma functionalisation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47" name="TextBox 46">
            <a:extLst>
              <a:ext uri="{FF2B5EF4-FFF2-40B4-BE49-F238E27FC236}">
                <a16:creationId xmlns:a16="http://schemas.microsoft.com/office/drawing/2014/main" id="{CB677CDE-4FCD-4ADB-B4B7-4094047F5032}"/>
              </a:ext>
            </a:extLst>
          </p:cNvPr>
          <p:cNvSpPr txBox="1"/>
          <p:nvPr/>
        </p:nvSpPr>
        <p:spPr>
          <a:xfrm>
            <a:off x="7921750" y="1927465"/>
            <a:ext cx="4432524" cy="276999"/>
          </a:xfrm>
          <a:prstGeom prst="rect">
            <a:avLst/>
          </a:prstGeom>
          <a:noFill/>
        </p:spPr>
        <p:txBody>
          <a:bodyPr wrap="square" rtlCol="0">
            <a:spAutoFit/>
          </a:bodyPr>
          <a:lstStyle/>
          <a:p>
            <a:r>
              <a:rPr lang="en-IN" sz="1200" u="sng" dirty="0" err="1">
                <a:solidFill>
                  <a:schemeClr val="accent1"/>
                </a:solidFill>
                <a:cs typeface="Arial" panose="020B0604020202020204" pitchFamily="34" charset="0"/>
              </a:rPr>
              <a:t>deepu.babu@msme.iith.ac.in</a:t>
            </a:r>
            <a:r>
              <a:rPr lang="en-IN" sz="1200" dirty="0">
                <a:cs typeface="Arial" panose="020B0604020202020204" pitchFamily="34" charset="0"/>
              </a:rPr>
              <a:t>  +91 8289995143</a:t>
            </a:r>
          </a:p>
        </p:txBody>
      </p:sp>
      <p:sp>
        <p:nvSpPr>
          <p:cNvPr id="48" name="TextBox 47">
            <a:extLst>
              <a:ext uri="{FF2B5EF4-FFF2-40B4-BE49-F238E27FC236}">
                <a16:creationId xmlns:a16="http://schemas.microsoft.com/office/drawing/2014/main" id="{CD899ECD-6BCB-4FB5-BDF8-E6AE3C0447C4}"/>
              </a:ext>
            </a:extLst>
          </p:cNvPr>
          <p:cNvSpPr txBox="1"/>
          <p:nvPr/>
        </p:nvSpPr>
        <p:spPr>
          <a:xfrm>
            <a:off x="8432069" y="339461"/>
            <a:ext cx="3489120" cy="307777"/>
          </a:xfrm>
          <a:prstGeom prst="rect">
            <a:avLst/>
          </a:prstGeom>
          <a:noFill/>
        </p:spPr>
        <p:txBody>
          <a:bodyPr wrap="square" rtlCol="0">
            <a:spAutoFit/>
          </a:bodyPr>
          <a:lstStyle/>
          <a:p>
            <a:r>
              <a:rPr lang="en-IN" sz="1400" b="1" dirty="0" err="1">
                <a:cs typeface="Arial" panose="020B0604020202020204" pitchFamily="34" charset="0"/>
              </a:rPr>
              <a:t>Dr.</a:t>
            </a:r>
            <a:r>
              <a:rPr lang="en-IN" sz="1400" b="1" dirty="0">
                <a:cs typeface="Arial" panose="020B0604020202020204" pitchFamily="34" charset="0"/>
              </a:rPr>
              <a:t> </a:t>
            </a:r>
            <a:r>
              <a:rPr lang="en-IN" sz="1400" b="1" dirty="0" err="1">
                <a:cs typeface="Arial" panose="020B0604020202020204" pitchFamily="34" charset="0"/>
              </a:rPr>
              <a:t>Deepu</a:t>
            </a:r>
            <a:r>
              <a:rPr lang="en-IN" sz="1400" b="1" dirty="0">
                <a:cs typeface="Arial" panose="020B0604020202020204" pitchFamily="34" charset="0"/>
              </a:rPr>
              <a:t> J. Babu</a:t>
            </a:r>
          </a:p>
        </p:txBody>
      </p:sp>
      <p:pic>
        <p:nvPicPr>
          <p:cNvPr id="49" name="Picture 48" descr="A person wearing a blue shirt&#10;&#10;Description automatically generated">
            <a:extLst>
              <a:ext uri="{FF2B5EF4-FFF2-40B4-BE49-F238E27FC236}">
                <a16:creationId xmlns:a16="http://schemas.microsoft.com/office/drawing/2014/main" id="{8D588E55-6320-4C38-839C-27751300CCF2}"/>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842385" y="2670997"/>
            <a:ext cx="1980000" cy="1764000"/>
          </a:xfrm>
          <a:prstGeom prst="hexagon">
            <a:avLst/>
          </a:prstGeom>
        </p:spPr>
      </p:pic>
      <p:graphicFrame>
        <p:nvGraphicFramePr>
          <p:cNvPr id="52" name="Table 51">
            <a:extLst>
              <a:ext uri="{FF2B5EF4-FFF2-40B4-BE49-F238E27FC236}">
                <a16:creationId xmlns:a16="http://schemas.microsoft.com/office/drawing/2014/main" id="{DF6C4AAF-93E0-446E-888D-468C95FE1A6D}"/>
              </a:ext>
            </a:extLst>
          </p:cNvPr>
          <p:cNvGraphicFramePr>
            <a:graphicFrameLocks noGrp="1"/>
          </p:cNvGraphicFramePr>
          <p:nvPr>
            <p:extLst>
              <p:ext uri="{D42A27DB-BD31-4B8C-83A1-F6EECF244321}">
                <p14:modId xmlns:p14="http://schemas.microsoft.com/office/powerpoint/2010/main" val="275945677"/>
              </p:ext>
            </p:extLst>
          </p:nvPr>
        </p:nvGraphicFramePr>
        <p:xfrm>
          <a:off x="7952108" y="2923733"/>
          <a:ext cx="3891258" cy="1097280"/>
        </p:xfrm>
        <a:graphic>
          <a:graphicData uri="http://schemas.openxmlformats.org/drawingml/2006/table">
            <a:tbl>
              <a:tblPr>
                <a:tableStyleId>{5C22544A-7EE6-4342-B048-85BDC9FD1C3A}</a:tableStyleId>
              </a:tblPr>
              <a:tblGrid>
                <a:gridCol w="3891258">
                  <a:extLst>
                    <a:ext uri="{9D8B030D-6E8A-4147-A177-3AD203B41FA5}">
                      <a16:colId xmlns:a16="http://schemas.microsoft.com/office/drawing/2014/main" val="3329845056"/>
                    </a:ext>
                  </a:extLst>
                </a:gridCol>
              </a:tblGrid>
              <a:tr h="949822">
                <a:tc>
                  <a:txBody>
                    <a:bodyPr/>
                    <a:lstStyle/>
                    <a:p>
                      <a:pPr marL="171450" marR="0" indent="-171450" algn="just">
                        <a:lnSpc>
                          <a:spcPct val="10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Printed electronics (transistors and CMOS logics)</a:t>
                      </a:r>
                    </a:p>
                    <a:p>
                      <a:pPr marL="171450" marR="0" indent="-171450" algn="just">
                        <a:lnSpc>
                          <a:spcPct val="10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Oxide Semiconductors</a:t>
                      </a:r>
                    </a:p>
                    <a:p>
                      <a:pPr marL="171450" marR="0" indent="-171450" algn="just">
                        <a:lnSpc>
                          <a:spcPct val="10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Electrolytes</a:t>
                      </a:r>
                    </a:p>
                    <a:p>
                      <a:pPr marL="171450" marR="0" indent="-171450" algn="just">
                        <a:lnSpc>
                          <a:spcPct val="10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Organic electronics (transistors and </a:t>
                      </a:r>
                      <a:r>
                        <a:rPr lang="en-IN" sz="1200" b="0" dirty="0" err="1">
                          <a:solidFill>
                            <a:schemeClr val="tx1"/>
                          </a:solidFill>
                          <a:effectLst/>
                          <a:latin typeface="+mn-lt"/>
                          <a:cs typeface="Arial" panose="020B0604020202020204" pitchFamily="34" charset="0"/>
                        </a:rPr>
                        <a:t>chemiresistors</a:t>
                      </a:r>
                      <a:r>
                        <a:rPr lang="en-IN" sz="1200" b="0" dirty="0">
                          <a:solidFill>
                            <a:schemeClr val="tx1"/>
                          </a:solidFill>
                          <a:effectLst/>
                          <a:latin typeface="+mn-lt"/>
                          <a:cs typeface="Arial" panose="020B0604020202020204" pitchFamily="34" charset="0"/>
                        </a:rPr>
                        <a:t>) </a:t>
                      </a:r>
                    </a:p>
                    <a:p>
                      <a:pPr marL="171450" marR="0" indent="-171450" algn="just">
                        <a:lnSpc>
                          <a:spcPct val="100000"/>
                        </a:lnSpc>
                        <a:spcBef>
                          <a:spcPts val="0"/>
                        </a:spcBef>
                        <a:spcAft>
                          <a:spcPts val="0"/>
                        </a:spcAft>
                        <a:buFont typeface="Arial" panose="020B0604020202020204" pitchFamily="34" charset="0"/>
                        <a:buChar char="•"/>
                      </a:pPr>
                      <a:r>
                        <a:rPr lang="en-IN" sz="1200" b="0" dirty="0">
                          <a:solidFill>
                            <a:schemeClr val="tx1"/>
                          </a:solidFill>
                          <a:effectLst/>
                          <a:latin typeface="+mn-lt"/>
                          <a:cs typeface="Arial" panose="020B0604020202020204" pitchFamily="34" charset="0"/>
                        </a:rPr>
                        <a:t>Gas sensors</a:t>
                      </a:r>
                    </a:p>
                    <a:p>
                      <a:pPr marL="171450" marR="0" indent="-171450" algn="just">
                        <a:lnSpc>
                          <a:spcPct val="100000"/>
                        </a:lnSpc>
                        <a:spcBef>
                          <a:spcPts val="0"/>
                        </a:spcBef>
                        <a:spcAft>
                          <a:spcPts val="0"/>
                        </a:spcAft>
                        <a:buFont typeface="Arial" panose="020B0604020202020204" pitchFamily="34" charset="0"/>
                        <a:buChar char="•"/>
                      </a:pPr>
                      <a:r>
                        <a:rPr lang="en-US" sz="1200" b="0" dirty="0">
                          <a:solidFill>
                            <a:schemeClr val="tx1"/>
                          </a:solidFill>
                          <a:effectLst/>
                          <a:latin typeface="+mn-lt"/>
                          <a:cs typeface="Arial" panose="020B0604020202020204" pitchFamily="34" charset="0"/>
                        </a:rPr>
                        <a:t>Memristors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53" name="TextBox 52">
            <a:extLst>
              <a:ext uri="{FF2B5EF4-FFF2-40B4-BE49-F238E27FC236}">
                <a16:creationId xmlns:a16="http://schemas.microsoft.com/office/drawing/2014/main" id="{5302993D-1657-439D-A1AB-544290418711}"/>
              </a:ext>
            </a:extLst>
          </p:cNvPr>
          <p:cNvSpPr txBox="1"/>
          <p:nvPr/>
        </p:nvSpPr>
        <p:spPr>
          <a:xfrm>
            <a:off x="8015325" y="4061871"/>
            <a:ext cx="3847682" cy="276999"/>
          </a:xfrm>
          <a:prstGeom prst="rect">
            <a:avLst/>
          </a:prstGeom>
          <a:noFill/>
        </p:spPr>
        <p:txBody>
          <a:bodyPr wrap="square" rtlCol="0">
            <a:spAutoFit/>
          </a:bodyPr>
          <a:lstStyle/>
          <a:p>
            <a:r>
              <a:rPr lang="en-IN" sz="1200" dirty="0">
                <a:solidFill>
                  <a:schemeClr val="accent1"/>
                </a:solidFill>
                <a:cs typeface="Arial" panose="020B0604020202020204" pitchFamily="34" charset="0"/>
                <a:hlinkClick r:id="rId3">
                  <a:extLst>
                    <a:ext uri="{A12FA001-AC4F-418D-AE19-62706E023703}">
                      <ahyp:hlinkClr xmlns:ahyp="http://schemas.microsoft.com/office/drawing/2018/hyperlinkcolor" val="tx"/>
                    </a:ext>
                  </a:extLst>
                </a:hlinkClick>
              </a:rPr>
              <a:t>gsuresh@msme.iith.ac.in</a:t>
            </a:r>
            <a:r>
              <a:rPr lang="en-IN" sz="1200" dirty="0">
                <a:cs typeface="Arial" panose="020B0604020202020204" pitchFamily="34" charset="0"/>
              </a:rPr>
              <a:t> +91 9100930553</a:t>
            </a:r>
          </a:p>
        </p:txBody>
      </p:sp>
      <p:sp>
        <p:nvSpPr>
          <p:cNvPr id="56" name="TextBox 55">
            <a:extLst>
              <a:ext uri="{FF2B5EF4-FFF2-40B4-BE49-F238E27FC236}">
                <a16:creationId xmlns:a16="http://schemas.microsoft.com/office/drawing/2014/main" id="{FDE25269-BC6F-4E74-99ED-74F43D3E8688}"/>
              </a:ext>
            </a:extLst>
          </p:cNvPr>
          <p:cNvSpPr txBox="1"/>
          <p:nvPr/>
        </p:nvSpPr>
        <p:spPr>
          <a:xfrm>
            <a:off x="8432069" y="2415098"/>
            <a:ext cx="2643749" cy="307777"/>
          </a:xfrm>
          <a:prstGeom prst="rect">
            <a:avLst/>
          </a:prstGeom>
          <a:noFill/>
        </p:spPr>
        <p:txBody>
          <a:bodyPr wrap="square" rtlCol="0">
            <a:spAutoFit/>
          </a:bodyPr>
          <a:lstStyle/>
          <a:p>
            <a:r>
              <a:rPr lang="en-IN" sz="1400" b="1" dirty="0" err="1">
                <a:cs typeface="Arial" panose="020B0604020202020204" pitchFamily="34" charset="0"/>
              </a:rPr>
              <a:t>Dr.</a:t>
            </a:r>
            <a:r>
              <a:rPr lang="en-IN" sz="1400" b="1" dirty="0">
                <a:cs typeface="Arial" panose="020B0604020202020204" pitchFamily="34" charset="0"/>
              </a:rPr>
              <a:t> Suresh Kumar Garlapati</a:t>
            </a:r>
          </a:p>
        </p:txBody>
      </p:sp>
      <p:pic>
        <p:nvPicPr>
          <p:cNvPr id="46" name="Picture 45">
            <a:extLst>
              <a:ext uri="{FF2B5EF4-FFF2-40B4-BE49-F238E27FC236}">
                <a16:creationId xmlns:a16="http://schemas.microsoft.com/office/drawing/2014/main" id="{49749A65-AC3E-E941-9B01-BAAAE24D52FE}"/>
              </a:ext>
            </a:extLst>
          </p:cNvPr>
          <p:cNvPicPr>
            <a:picLocks noChangeAspect="1"/>
          </p:cNvPicPr>
          <p:nvPr/>
        </p:nvPicPr>
        <p:blipFill>
          <a:blip r:embed="rId4">
            <a:extLst>
              <a:ext uri="{28A0092B-C50C-407E-A947-70E740481C1C}">
                <a14:useLocalDpi xmlns:a14="http://schemas.microsoft.com/office/drawing/2010/main" val="0"/>
              </a:ext>
            </a:extLst>
          </a:blip>
          <a:srcRect l="8969" r="8969"/>
          <a:stretch/>
        </p:blipFill>
        <p:spPr>
          <a:xfrm>
            <a:off x="5817421" y="578464"/>
            <a:ext cx="1980000" cy="1764000"/>
          </a:xfrm>
          <a:prstGeom prst="hexagon">
            <a:avLst/>
          </a:prstGeom>
        </p:spPr>
      </p:pic>
      <p:sp>
        <p:nvSpPr>
          <p:cNvPr id="35" name="Rectangle 34">
            <a:extLst>
              <a:ext uri="{FF2B5EF4-FFF2-40B4-BE49-F238E27FC236}">
                <a16:creationId xmlns:a16="http://schemas.microsoft.com/office/drawing/2014/main" id="{5CEDE0AE-C2BA-4D4E-A943-3CBED4B9F34A}"/>
              </a:ext>
            </a:extLst>
          </p:cNvPr>
          <p:cNvSpPr/>
          <p:nvPr/>
        </p:nvSpPr>
        <p:spPr>
          <a:xfrm>
            <a:off x="243399" y="1753112"/>
            <a:ext cx="4979259" cy="1542288"/>
          </a:xfrm>
          <a:prstGeom prst="rect">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7" name="Hexagon 36">
            <a:extLst>
              <a:ext uri="{FF2B5EF4-FFF2-40B4-BE49-F238E27FC236}">
                <a16:creationId xmlns:a16="http://schemas.microsoft.com/office/drawing/2014/main" id="{408AF354-57C3-9546-8C5E-7914D09AD8CC}"/>
              </a:ext>
            </a:extLst>
          </p:cNvPr>
          <p:cNvSpPr/>
          <p:nvPr/>
        </p:nvSpPr>
        <p:spPr>
          <a:xfrm>
            <a:off x="4152744" y="1609368"/>
            <a:ext cx="2014577" cy="1800000"/>
          </a:xfrm>
          <a:prstGeom prst="hexagon">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aphicFrame>
        <p:nvGraphicFramePr>
          <p:cNvPr id="45" name="Table 44">
            <a:extLst>
              <a:ext uri="{FF2B5EF4-FFF2-40B4-BE49-F238E27FC236}">
                <a16:creationId xmlns:a16="http://schemas.microsoft.com/office/drawing/2014/main" id="{DF6C4AAF-93E0-446E-888D-468C95FE1A6D}"/>
              </a:ext>
            </a:extLst>
          </p:cNvPr>
          <p:cNvGraphicFramePr>
            <a:graphicFrameLocks noGrp="1"/>
          </p:cNvGraphicFramePr>
          <p:nvPr>
            <p:extLst>
              <p:ext uri="{D42A27DB-BD31-4B8C-83A1-F6EECF244321}">
                <p14:modId xmlns:p14="http://schemas.microsoft.com/office/powerpoint/2010/main" val="2783675837"/>
              </p:ext>
            </p:extLst>
          </p:nvPr>
        </p:nvGraphicFramePr>
        <p:xfrm>
          <a:off x="442157" y="1907111"/>
          <a:ext cx="3891258" cy="1097280"/>
        </p:xfrm>
        <a:graphic>
          <a:graphicData uri="http://schemas.openxmlformats.org/drawingml/2006/table">
            <a:tbl>
              <a:tblPr>
                <a:tableStyleId>{5C22544A-7EE6-4342-B048-85BDC9FD1C3A}</a:tableStyleId>
              </a:tblPr>
              <a:tblGrid>
                <a:gridCol w="3891258">
                  <a:extLst>
                    <a:ext uri="{9D8B030D-6E8A-4147-A177-3AD203B41FA5}">
                      <a16:colId xmlns:a16="http://schemas.microsoft.com/office/drawing/2014/main" val="3329845056"/>
                    </a:ext>
                  </a:extLst>
                </a:gridCol>
              </a:tblGrid>
              <a:tr h="949822">
                <a:tc>
                  <a:txBody>
                    <a:bodyPr/>
                    <a:lstStyle/>
                    <a:p>
                      <a:pPr marL="171450" marR="0" indent="-171450" algn="just">
                        <a:lnSpc>
                          <a:spcPct val="100000"/>
                        </a:lnSpc>
                        <a:spcBef>
                          <a:spcPts val="0"/>
                        </a:spcBef>
                        <a:spcAft>
                          <a:spcPts val="0"/>
                        </a:spcAft>
                        <a:buFont typeface="Arial" panose="020B0604020202020204" pitchFamily="34" charset="0"/>
                        <a:buChar char="•"/>
                      </a:pPr>
                      <a:r>
                        <a:rPr lang="en-US" sz="1200" b="0" dirty="0">
                          <a:solidFill>
                            <a:schemeClr val="tx1"/>
                          </a:solidFill>
                          <a:effectLst/>
                          <a:latin typeface="+mn-lt"/>
                          <a:cs typeface="Arial" panose="020B0604020202020204" pitchFamily="34" charset="0"/>
                        </a:rPr>
                        <a:t>Process</a:t>
                      </a:r>
                      <a:r>
                        <a:rPr lang="en-US" sz="1200" b="0" baseline="0" dirty="0">
                          <a:solidFill>
                            <a:schemeClr val="tx1"/>
                          </a:solidFill>
                          <a:effectLst/>
                          <a:latin typeface="+mn-lt"/>
                          <a:cs typeface="Arial" panose="020B0604020202020204" pitchFamily="34" charset="0"/>
                        </a:rPr>
                        <a:t> metallurgy</a:t>
                      </a:r>
                    </a:p>
                    <a:p>
                      <a:pPr marL="171450" marR="0" indent="-171450" algn="just">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Physical modeling of unit processes</a:t>
                      </a:r>
                    </a:p>
                    <a:p>
                      <a:pPr marL="171450" marR="0" indent="-171450" algn="just">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Iron and steelmaking</a:t>
                      </a:r>
                    </a:p>
                    <a:p>
                      <a:pPr marL="171450" marR="0" indent="-171450" algn="just">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Life cycle analysis of processes and products</a:t>
                      </a:r>
                    </a:p>
                    <a:p>
                      <a:pPr marL="171450" marR="0" indent="-171450" algn="just">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Development of alloy steels</a:t>
                      </a:r>
                    </a:p>
                    <a:p>
                      <a:pPr marL="171450" marR="0" indent="-171450" algn="just">
                        <a:lnSpc>
                          <a:spcPct val="100000"/>
                        </a:lnSpc>
                        <a:spcBef>
                          <a:spcPts val="0"/>
                        </a:spcBef>
                        <a:spcAft>
                          <a:spcPts val="0"/>
                        </a:spcAft>
                        <a:buFont typeface="Arial" panose="020B0604020202020204" pitchFamily="34" charset="0"/>
                        <a:buChar char="•"/>
                      </a:pPr>
                      <a:endParaRPr lang="en-US" sz="1200" b="0" dirty="0">
                        <a:solidFill>
                          <a:schemeClr val="tx1"/>
                        </a:solidFill>
                        <a:effectLst/>
                        <a:latin typeface="+mn-lt"/>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50" name="TextBox 49">
            <a:extLst>
              <a:ext uri="{FF2B5EF4-FFF2-40B4-BE49-F238E27FC236}">
                <a16:creationId xmlns:a16="http://schemas.microsoft.com/office/drawing/2014/main" id="{5302993D-1657-439D-A1AB-544290418711}"/>
              </a:ext>
            </a:extLst>
          </p:cNvPr>
          <p:cNvSpPr txBox="1"/>
          <p:nvPr/>
        </p:nvSpPr>
        <p:spPr>
          <a:xfrm>
            <a:off x="394473" y="2936886"/>
            <a:ext cx="3847682" cy="276999"/>
          </a:xfrm>
          <a:prstGeom prst="rect">
            <a:avLst/>
          </a:prstGeom>
          <a:noFill/>
        </p:spPr>
        <p:txBody>
          <a:bodyPr wrap="square" rtlCol="0">
            <a:spAutoFit/>
          </a:bodyPr>
          <a:lstStyle/>
          <a:p>
            <a:r>
              <a:rPr lang="en-US" sz="1200" dirty="0">
                <a:hlinkClick r:id="rId5"/>
              </a:rPr>
              <a:t>ashokk@msme.iith.ac.in</a:t>
            </a:r>
            <a:r>
              <a:rPr lang="en-US" sz="1200" dirty="0"/>
              <a:t>  +91 (40) 2301 6566</a:t>
            </a:r>
            <a:endParaRPr lang="en-IN" sz="1200" dirty="0">
              <a:cs typeface="Arial" panose="020B0604020202020204" pitchFamily="34" charset="0"/>
            </a:endParaRPr>
          </a:p>
        </p:txBody>
      </p:sp>
      <p:sp>
        <p:nvSpPr>
          <p:cNvPr id="51" name="TextBox 50">
            <a:extLst>
              <a:ext uri="{FF2B5EF4-FFF2-40B4-BE49-F238E27FC236}">
                <a16:creationId xmlns:a16="http://schemas.microsoft.com/office/drawing/2014/main" id="{FDE25269-BC6F-4E74-99ED-74F43D3E8688}"/>
              </a:ext>
            </a:extLst>
          </p:cNvPr>
          <p:cNvSpPr txBox="1"/>
          <p:nvPr/>
        </p:nvSpPr>
        <p:spPr>
          <a:xfrm>
            <a:off x="1419918" y="1405072"/>
            <a:ext cx="2643749" cy="307777"/>
          </a:xfrm>
          <a:prstGeom prst="rect">
            <a:avLst/>
          </a:prstGeom>
          <a:noFill/>
        </p:spPr>
        <p:txBody>
          <a:bodyPr wrap="square" rtlCol="0">
            <a:spAutoFit/>
          </a:bodyPr>
          <a:lstStyle/>
          <a:p>
            <a:r>
              <a:rPr lang="en-IN" sz="1400" b="1" dirty="0" err="1">
                <a:cs typeface="Arial" panose="020B0604020202020204" pitchFamily="34" charset="0"/>
              </a:rPr>
              <a:t>Dr.</a:t>
            </a:r>
            <a:r>
              <a:rPr lang="en-IN" sz="1400" b="1" dirty="0">
                <a:cs typeface="Arial" panose="020B0604020202020204" pitchFamily="34" charset="0"/>
              </a:rPr>
              <a:t> Ashok </a:t>
            </a:r>
            <a:r>
              <a:rPr lang="en-IN" sz="1400" b="1" dirty="0" err="1">
                <a:cs typeface="Arial" panose="020B0604020202020204" pitchFamily="34" charset="0"/>
              </a:rPr>
              <a:t>Kamaraj</a:t>
            </a:r>
            <a:endParaRPr lang="en-IN" sz="1400" b="1" dirty="0">
              <a:cs typeface="Arial" panose="020B0604020202020204" pitchFamily="34" charset="0"/>
            </a:endParaRP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11915"/>
          <a:stretch/>
        </p:blipFill>
        <p:spPr>
          <a:xfrm>
            <a:off x="4163121" y="1618445"/>
            <a:ext cx="2013213" cy="1773337"/>
          </a:xfrm>
          <a:prstGeom prst="hexagon">
            <a:avLst/>
          </a:prstGeom>
        </p:spPr>
      </p:pic>
      <p:sp>
        <p:nvSpPr>
          <p:cNvPr id="43" name="TextBox 42">
            <a:extLst>
              <a:ext uri="{FF2B5EF4-FFF2-40B4-BE49-F238E27FC236}">
                <a16:creationId xmlns:a16="http://schemas.microsoft.com/office/drawing/2014/main" id="{FDE25269-BC6F-4E74-99ED-74F43D3E8688}"/>
              </a:ext>
            </a:extLst>
          </p:cNvPr>
          <p:cNvSpPr txBox="1"/>
          <p:nvPr/>
        </p:nvSpPr>
        <p:spPr>
          <a:xfrm>
            <a:off x="8575862" y="4598195"/>
            <a:ext cx="2643749" cy="307777"/>
          </a:xfrm>
          <a:prstGeom prst="rect">
            <a:avLst/>
          </a:prstGeom>
          <a:noFill/>
        </p:spPr>
        <p:txBody>
          <a:bodyPr wrap="square" rtlCol="0">
            <a:spAutoFit/>
          </a:bodyPr>
          <a:lstStyle/>
          <a:p>
            <a:r>
              <a:rPr lang="en-IN" sz="1400" b="1" dirty="0" err="1">
                <a:cs typeface="Arial" panose="020B0604020202020204" pitchFamily="34" charset="0"/>
              </a:rPr>
              <a:t>Dr.</a:t>
            </a:r>
            <a:r>
              <a:rPr lang="en-IN" sz="1400" b="1" dirty="0">
                <a:cs typeface="Arial" panose="020B0604020202020204" pitchFamily="34" charset="0"/>
              </a:rPr>
              <a:t> Suresh Perumal</a:t>
            </a:r>
          </a:p>
        </p:txBody>
      </p:sp>
      <p:sp>
        <p:nvSpPr>
          <p:cNvPr id="57" name="Hexagon 56">
            <a:extLst>
              <a:ext uri="{FF2B5EF4-FFF2-40B4-BE49-F238E27FC236}">
                <a16:creationId xmlns:a16="http://schemas.microsoft.com/office/drawing/2014/main" id="{408AF354-57C3-9546-8C5E-7914D09AD8CC}"/>
              </a:ext>
            </a:extLst>
          </p:cNvPr>
          <p:cNvSpPr/>
          <p:nvPr/>
        </p:nvSpPr>
        <p:spPr>
          <a:xfrm>
            <a:off x="5825096" y="4788722"/>
            <a:ext cx="2014577" cy="1800000"/>
          </a:xfrm>
          <a:prstGeom prst="hexagon">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aphicFrame>
        <p:nvGraphicFramePr>
          <p:cNvPr id="61" name="Table 60">
            <a:extLst>
              <a:ext uri="{FF2B5EF4-FFF2-40B4-BE49-F238E27FC236}">
                <a16:creationId xmlns:a16="http://schemas.microsoft.com/office/drawing/2014/main" id="{DF6C4AAF-93E0-446E-888D-468C95FE1A6D}"/>
              </a:ext>
            </a:extLst>
          </p:cNvPr>
          <p:cNvGraphicFramePr>
            <a:graphicFrameLocks noGrp="1"/>
          </p:cNvGraphicFramePr>
          <p:nvPr>
            <p:extLst>
              <p:ext uri="{D42A27DB-BD31-4B8C-83A1-F6EECF244321}">
                <p14:modId xmlns:p14="http://schemas.microsoft.com/office/powerpoint/2010/main" val="2641467158"/>
              </p:ext>
            </p:extLst>
          </p:nvPr>
        </p:nvGraphicFramePr>
        <p:xfrm>
          <a:off x="7952108" y="5057007"/>
          <a:ext cx="3891258" cy="1328249"/>
        </p:xfrm>
        <a:graphic>
          <a:graphicData uri="http://schemas.openxmlformats.org/drawingml/2006/table">
            <a:tbl>
              <a:tblPr>
                <a:tableStyleId>{5C22544A-7EE6-4342-B048-85BDC9FD1C3A}</a:tableStyleId>
              </a:tblPr>
              <a:tblGrid>
                <a:gridCol w="3891258">
                  <a:extLst>
                    <a:ext uri="{9D8B030D-6E8A-4147-A177-3AD203B41FA5}">
                      <a16:colId xmlns:a16="http://schemas.microsoft.com/office/drawing/2014/main" val="3329845056"/>
                    </a:ext>
                  </a:extLst>
                </a:gridCol>
              </a:tblGrid>
              <a:tr h="1328249">
                <a:tc>
                  <a:txBody>
                    <a:bodyPr/>
                    <a:lstStyle/>
                    <a:p>
                      <a:pPr marL="171450" marR="0" indent="-171450" algn="just">
                        <a:lnSpc>
                          <a:spcPct val="100000"/>
                        </a:lnSpc>
                        <a:spcBef>
                          <a:spcPts val="0"/>
                        </a:spcBef>
                        <a:spcAft>
                          <a:spcPts val="0"/>
                        </a:spcAft>
                        <a:buFont typeface="Arial" panose="020B0604020202020204" pitchFamily="34" charset="0"/>
                        <a:buChar char="•"/>
                      </a:pPr>
                      <a:r>
                        <a:rPr lang="en-US" sz="1200" dirty="0"/>
                        <a:t>Thermoelectric Materials, Metrology and Devices</a:t>
                      </a:r>
                    </a:p>
                    <a:p>
                      <a:pPr marL="171450" marR="0" indent="-171450" algn="just">
                        <a:lnSpc>
                          <a:spcPct val="100000"/>
                        </a:lnSpc>
                        <a:spcBef>
                          <a:spcPts val="0"/>
                        </a:spcBef>
                        <a:spcAft>
                          <a:spcPts val="0"/>
                        </a:spcAft>
                        <a:buFont typeface="Arial" panose="020B0604020202020204" pitchFamily="34" charset="0"/>
                        <a:buChar char="•"/>
                      </a:pPr>
                      <a:r>
                        <a:rPr lang="en-US" sz="1200" dirty="0"/>
                        <a:t> Magnetic Refrigeration</a:t>
                      </a:r>
                    </a:p>
                    <a:p>
                      <a:pPr marL="171450" marR="0" indent="-171450" algn="just">
                        <a:lnSpc>
                          <a:spcPct val="100000"/>
                        </a:lnSpc>
                        <a:spcBef>
                          <a:spcPts val="0"/>
                        </a:spcBef>
                        <a:spcAft>
                          <a:spcPts val="0"/>
                        </a:spcAft>
                        <a:buFont typeface="Arial" panose="020B0604020202020204" pitchFamily="34" charset="0"/>
                        <a:buChar char="•"/>
                      </a:pPr>
                      <a:r>
                        <a:rPr lang="en-US" sz="1200" dirty="0"/>
                        <a:t>Energy Storage devices</a:t>
                      </a:r>
                    </a:p>
                    <a:p>
                      <a:pPr marL="171450" marR="0" indent="-171450" algn="just">
                        <a:lnSpc>
                          <a:spcPct val="100000"/>
                        </a:lnSpc>
                        <a:spcBef>
                          <a:spcPts val="0"/>
                        </a:spcBef>
                        <a:spcAft>
                          <a:spcPts val="0"/>
                        </a:spcAft>
                        <a:buFont typeface="Arial" panose="020B0604020202020204" pitchFamily="34" charset="0"/>
                        <a:buChar char="•"/>
                      </a:pPr>
                      <a:r>
                        <a:rPr lang="en-US" sz="1200" dirty="0"/>
                        <a:t>Powder Metallurgy</a:t>
                      </a:r>
                      <a:endParaRPr lang="en-US" sz="1200" b="0" dirty="0">
                        <a:solidFill>
                          <a:schemeClr val="tx1"/>
                        </a:solidFill>
                        <a:effectLst/>
                        <a:latin typeface="Palatino"/>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6" name="Rectangle 5"/>
          <p:cNvSpPr/>
          <p:nvPr/>
        </p:nvSpPr>
        <p:spPr>
          <a:xfrm>
            <a:off x="8015325" y="5872398"/>
            <a:ext cx="2779479" cy="276999"/>
          </a:xfrm>
          <a:prstGeom prst="rect">
            <a:avLst/>
          </a:prstGeom>
        </p:spPr>
        <p:txBody>
          <a:bodyPr wrap="none">
            <a:spAutoFit/>
          </a:bodyPr>
          <a:lstStyle/>
          <a:p>
            <a:r>
              <a:rPr lang="en-US" sz="1200" dirty="0">
                <a:hlinkClick r:id="rId7"/>
              </a:rPr>
              <a:t>suresh@msme.iith.ac.in</a:t>
            </a:r>
            <a:r>
              <a:rPr lang="en-US" sz="1200" dirty="0"/>
              <a:t>  +917022565805</a:t>
            </a:r>
          </a:p>
        </p:txBody>
      </p:sp>
      <p:sp>
        <p:nvSpPr>
          <p:cNvPr id="42" name="Rectangle 41">
            <a:extLst>
              <a:ext uri="{FF2B5EF4-FFF2-40B4-BE49-F238E27FC236}">
                <a16:creationId xmlns:a16="http://schemas.microsoft.com/office/drawing/2014/main" id="{857CD918-991E-6AC9-3838-ADDA4EFC67D2}"/>
              </a:ext>
            </a:extLst>
          </p:cNvPr>
          <p:cNvSpPr/>
          <p:nvPr/>
        </p:nvSpPr>
        <p:spPr>
          <a:xfrm>
            <a:off x="205654" y="3791101"/>
            <a:ext cx="4979259" cy="1542288"/>
          </a:xfrm>
          <a:prstGeom prst="rect">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4" name="Hexagon 53">
            <a:extLst>
              <a:ext uri="{FF2B5EF4-FFF2-40B4-BE49-F238E27FC236}">
                <a16:creationId xmlns:a16="http://schemas.microsoft.com/office/drawing/2014/main" id="{5D86BF53-4B6B-C6B8-5442-1F4FAC7E5444}"/>
              </a:ext>
            </a:extLst>
          </p:cNvPr>
          <p:cNvSpPr/>
          <p:nvPr/>
        </p:nvSpPr>
        <p:spPr>
          <a:xfrm>
            <a:off x="4114999" y="3647357"/>
            <a:ext cx="2014577" cy="1800000"/>
          </a:xfrm>
          <a:prstGeom prst="hexagon">
            <a:avLst/>
          </a:prstGeom>
          <a:solidFill>
            <a:schemeClr val="bg1"/>
          </a:solidFill>
          <a:ln w="19050">
            <a:solidFill>
              <a:srgbClr val="4BA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aphicFrame>
        <p:nvGraphicFramePr>
          <p:cNvPr id="55" name="Table 54">
            <a:extLst>
              <a:ext uri="{FF2B5EF4-FFF2-40B4-BE49-F238E27FC236}">
                <a16:creationId xmlns:a16="http://schemas.microsoft.com/office/drawing/2014/main" id="{D8F9CF37-E3FD-9204-1186-98C699FBEBA3}"/>
              </a:ext>
            </a:extLst>
          </p:cNvPr>
          <p:cNvGraphicFramePr>
            <a:graphicFrameLocks noGrp="1"/>
          </p:cNvGraphicFramePr>
          <p:nvPr>
            <p:extLst>
              <p:ext uri="{D42A27DB-BD31-4B8C-83A1-F6EECF244321}">
                <p14:modId xmlns:p14="http://schemas.microsoft.com/office/powerpoint/2010/main" val="2399787351"/>
              </p:ext>
            </p:extLst>
          </p:nvPr>
        </p:nvGraphicFramePr>
        <p:xfrm>
          <a:off x="405707" y="3839094"/>
          <a:ext cx="3757414" cy="1280160"/>
        </p:xfrm>
        <a:graphic>
          <a:graphicData uri="http://schemas.openxmlformats.org/drawingml/2006/table">
            <a:tbl>
              <a:tblPr>
                <a:tableStyleId>{5C22544A-7EE6-4342-B048-85BDC9FD1C3A}</a:tableStyleId>
              </a:tblPr>
              <a:tblGrid>
                <a:gridCol w="3757414">
                  <a:extLst>
                    <a:ext uri="{9D8B030D-6E8A-4147-A177-3AD203B41FA5}">
                      <a16:colId xmlns:a16="http://schemas.microsoft.com/office/drawing/2014/main" val="3329845056"/>
                    </a:ext>
                  </a:extLst>
                </a:gridCol>
              </a:tblGrid>
              <a:tr h="949822">
                <a:tc>
                  <a:txBody>
                    <a:bodyPr/>
                    <a:lstStyle/>
                    <a:p>
                      <a:pPr marL="171450" marR="0" indent="-171450" algn="l">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Computational Material Science</a:t>
                      </a:r>
                    </a:p>
                    <a:p>
                      <a:pPr marL="171450" marR="0" indent="-171450" algn="l">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Multiscale modeling</a:t>
                      </a:r>
                    </a:p>
                    <a:p>
                      <a:pPr marL="171450" marR="0" indent="-171450" algn="l">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Electronic structure theory</a:t>
                      </a:r>
                    </a:p>
                    <a:p>
                      <a:pPr marL="171450" marR="0" indent="-171450" algn="l">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Defects thermodynamics, Point defects</a:t>
                      </a:r>
                    </a:p>
                    <a:p>
                      <a:pPr marL="171450" marR="0" indent="-171450" algn="l">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Dislocations and interfaces</a:t>
                      </a:r>
                    </a:p>
                    <a:p>
                      <a:pPr marL="171450" marR="0" indent="-171450" algn="l">
                        <a:lnSpc>
                          <a:spcPct val="100000"/>
                        </a:lnSpc>
                        <a:spcBef>
                          <a:spcPts val="0"/>
                        </a:spcBef>
                        <a:spcAft>
                          <a:spcPts val="0"/>
                        </a:spcAft>
                        <a:buFont typeface="Arial" panose="020B0604020202020204" pitchFamily="34" charset="0"/>
                        <a:buChar char="•"/>
                      </a:pPr>
                      <a:r>
                        <a:rPr lang="en-US" sz="1200" b="0" baseline="0" dirty="0">
                          <a:solidFill>
                            <a:schemeClr val="tx1"/>
                          </a:solidFill>
                          <a:effectLst/>
                          <a:latin typeface="+mn-lt"/>
                          <a:cs typeface="Arial" panose="020B0604020202020204" pitchFamily="34" charset="0"/>
                        </a:rPr>
                        <a:t>Metals and semiconductors (oxides, nitrides, chalcogenides, halides).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861363"/>
                  </a:ext>
                </a:extLst>
              </a:tr>
            </a:tbl>
          </a:graphicData>
        </a:graphic>
      </p:graphicFrame>
      <p:sp>
        <p:nvSpPr>
          <p:cNvPr id="58" name="TextBox 57">
            <a:extLst>
              <a:ext uri="{FF2B5EF4-FFF2-40B4-BE49-F238E27FC236}">
                <a16:creationId xmlns:a16="http://schemas.microsoft.com/office/drawing/2014/main" id="{31FAD773-1923-0AB0-7CC6-F91EBB3FEA4E}"/>
              </a:ext>
            </a:extLst>
          </p:cNvPr>
          <p:cNvSpPr txBox="1"/>
          <p:nvPr/>
        </p:nvSpPr>
        <p:spPr>
          <a:xfrm>
            <a:off x="437303" y="5057007"/>
            <a:ext cx="3847682" cy="276999"/>
          </a:xfrm>
          <a:prstGeom prst="rect">
            <a:avLst/>
          </a:prstGeom>
          <a:noFill/>
        </p:spPr>
        <p:txBody>
          <a:bodyPr wrap="square" rtlCol="0">
            <a:spAutoFit/>
          </a:bodyPr>
          <a:lstStyle/>
          <a:p>
            <a:r>
              <a:rPr lang="en-US" sz="1200" dirty="0">
                <a:hlinkClick r:id="rId8"/>
              </a:rPr>
              <a:t>anujgoyal@msme.iith.ac.in</a:t>
            </a:r>
            <a:r>
              <a:rPr lang="en-US" sz="1200" dirty="0"/>
              <a:t> +91 (40) 2301 6567</a:t>
            </a:r>
            <a:endParaRPr lang="en-IN" sz="1200" dirty="0">
              <a:cs typeface="Arial" panose="020B0604020202020204" pitchFamily="34" charset="0"/>
            </a:endParaRPr>
          </a:p>
        </p:txBody>
      </p:sp>
      <p:sp>
        <p:nvSpPr>
          <p:cNvPr id="60" name="TextBox 59">
            <a:extLst>
              <a:ext uri="{FF2B5EF4-FFF2-40B4-BE49-F238E27FC236}">
                <a16:creationId xmlns:a16="http://schemas.microsoft.com/office/drawing/2014/main" id="{D0CA3183-FE77-9A39-57E8-4D7922EBC121}"/>
              </a:ext>
            </a:extLst>
          </p:cNvPr>
          <p:cNvSpPr txBox="1"/>
          <p:nvPr/>
        </p:nvSpPr>
        <p:spPr>
          <a:xfrm>
            <a:off x="1382173" y="3443061"/>
            <a:ext cx="2643749" cy="307777"/>
          </a:xfrm>
          <a:prstGeom prst="rect">
            <a:avLst/>
          </a:prstGeom>
          <a:noFill/>
        </p:spPr>
        <p:txBody>
          <a:bodyPr wrap="square" rtlCol="0">
            <a:spAutoFit/>
          </a:bodyPr>
          <a:lstStyle/>
          <a:p>
            <a:r>
              <a:rPr lang="en-IN" sz="1400" b="1" dirty="0" err="1">
                <a:cs typeface="Arial" panose="020B0604020202020204" pitchFamily="34" charset="0"/>
              </a:rPr>
              <a:t>Dr.</a:t>
            </a:r>
            <a:r>
              <a:rPr lang="en-IN" sz="1400" b="1" dirty="0">
                <a:cs typeface="Arial" panose="020B0604020202020204" pitchFamily="34" charset="0"/>
              </a:rPr>
              <a:t> Anuj Goyal</a:t>
            </a:r>
          </a:p>
        </p:txBody>
      </p:sp>
      <p:pic>
        <p:nvPicPr>
          <p:cNvPr id="62" name="Picture 61">
            <a:extLst>
              <a:ext uri="{FF2B5EF4-FFF2-40B4-BE49-F238E27FC236}">
                <a16:creationId xmlns:a16="http://schemas.microsoft.com/office/drawing/2014/main" id="{E9FFB948-2686-F6B7-BE21-676122E88682}"/>
              </a:ext>
            </a:extLst>
          </p:cNvPr>
          <p:cNvPicPr>
            <a:picLocks noChangeAspect="1"/>
          </p:cNvPicPr>
          <p:nvPr/>
        </p:nvPicPr>
        <p:blipFill rotWithShape="1">
          <a:blip r:embed="rId9">
            <a:extLst>
              <a:ext uri="{28A0092B-C50C-407E-A947-70E740481C1C}">
                <a14:useLocalDpi xmlns:a14="http://schemas.microsoft.com/office/drawing/2010/main" val="0"/>
              </a:ext>
            </a:extLst>
          </a:blip>
          <a:srcRect l="445" t="1382" r="1335" b="22353"/>
          <a:stretch/>
        </p:blipFill>
        <p:spPr>
          <a:xfrm>
            <a:off x="4134181" y="3685354"/>
            <a:ext cx="1980000" cy="1728000"/>
          </a:xfrm>
          <a:prstGeom prst="hexagon">
            <a:avLst/>
          </a:prstGeom>
        </p:spPr>
      </p:pic>
      <p:pic>
        <p:nvPicPr>
          <p:cNvPr id="2" name="Picture 1" descr="A person in a suit and tie&#10;&#10;Description automatically generated">
            <a:extLst>
              <a:ext uri="{FF2B5EF4-FFF2-40B4-BE49-F238E27FC236}">
                <a16:creationId xmlns:a16="http://schemas.microsoft.com/office/drawing/2014/main" id="{84AA3E16-0FB2-18FB-1209-58D5C97BCD0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6014931" y="4835335"/>
            <a:ext cx="1711238" cy="1654197"/>
          </a:xfrm>
          <a:custGeom>
            <a:avLst/>
            <a:gdLst>
              <a:gd name="connsiteX0" fmla="*/ 267494 w 1751351"/>
              <a:gd name="connsiteY0" fmla="*/ 0 h 1692973"/>
              <a:gd name="connsiteX1" fmla="*/ 1417098 w 1751351"/>
              <a:gd name="connsiteY1" fmla="*/ 0 h 1692973"/>
              <a:gd name="connsiteX2" fmla="*/ 1751351 w 1751351"/>
              <a:gd name="connsiteY2" fmla="*/ 668507 h 1692973"/>
              <a:gd name="connsiteX3" fmla="*/ 1751351 w 1751351"/>
              <a:gd name="connsiteY3" fmla="*/ 1061439 h 1692973"/>
              <a:gd name="connsiteX4" fmla="*/ 1435584 w 1751351"/>
              <a:gd name="connsiteY4" fmla="*/ 1692973 h 1692973"/>
              <a:gd name="connsiteX5" fmla="*/ 249007 w 1751351"/>
              <a:gd name="connsiteY5" fmla="*/ 1692973 h 1692973"/>
              <a:gd name="connsiteX6" fmla="*/ 0 w 1751351"/>
              <a:gd name="connsiteY6" fmla="*/ 1194959 h 1692973"/>
              <a:gd name="connsiteX7" fmla="*/ 0 w 1751351"/>
              <a:gd name="connsiteY7" fmla="*/ 534987 h 16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1351" h="1692973">
                <a:moveTo>
                  <a:pt x="267494" y="0"/>
                </a:moveTo>
                <a:lnTo>
                  <a:pt x="1417098" y="0"/>
                </a:lnTo>
                <a:lnTo>
                  <a:pt x="1751351" y="668507"/>
                </a:lnTo>
                <a:lnTo>
                  <a:pt x="1751351" y="1061439"/>
                </a:lnTo>
                <a:lnTo>
                  <a:pt x="1435584" y="1692973"/>
                </a:lnTo>
                <a:lnTo>
                  <a:pt x="249007" y="1692973"/>
                </a:lnTo>
                <a:lnTo>
                  <a:pt x="0" y="1194959"/>
                </a:lnTo>
                <a:lnTo>
                  <a:pt x="0" y="534987"/>
                </a:lnTo>
                <a:close/>
              </a:path>
            </a:pathLst>
          </a:custGeom>
        </p:spPr>
      </p:pic>
      <p:sp>
        <p:nvSpPr>
          <p:cNvPr id="8" name="Title 1">
            <a:extLst>
              <a:ext uri="{FF2B5EF4-FFF2-40B4-BE49-F238E27FC236}">
                <a16:creationId xmlns:a16="http://schemas.microsoft.com/office/drawing/2014/main" id="{0E88DA09-9FCD-2C64-17E8-5F1DBAF376BD}"/>
              </a:ext>
            </a:extLst>
          </p:cNvPr>
          <p:cNvSpPr txBox="1">
            <a:spLocks/>
          </p:cNvSpPr>
          <p:nvPr/>
        </p:nvSpPr>
        <p:spPr>
          <a:xfrm>
            <a:off x="435864" y="1000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0070C0"/>
                </a:solidFill>
                <a:latin typeface="Verdana" panose="020B0604030504040204" pitchFamily="34" charset="0"/>
                <a:ea typeface="Verdana" panose="020B0604030504040204" pitchFamily="34" charset="0"/>
                <a:cs typeface="+mj-cs"/>
              </a:defRPr>
            </a:lvl1pPr>
          </a:lstStyle>
          <a:p>
            <a:r>
              <a:rPr lang="en-CH" sz="4000">
                <a:latin typeface="Palatino" pitchFamily="2" charset="77"/>
                <a:ea typeface="Palatino" pitchFamily="2" charset="77"/>
              </a:rPr>
              <a:t>MSME Faculty</a:t>
            </a:r>
            <a:endParaRPr lang="en-CH" sz="4000" dirty="0">
              <a:latin typeface="Palatino" pitchFamily="2" charset="77"/>
              <a:ea typeface="Palatino" pitchFamily="2" charset="77"/>
            </a:endParaRPr>
          </a:p>
        </p:txBody>
      </p:sp>
    </p:spTree>
    <p:extLst>
      <p:ext uri="{BB962C8B-B14F-4D97-AF65-F5344CB8AC3E}">
        <p14:creationId xmlns:p14="http://schemas.microsoft.com/office/powerpoint/2010/main" val="117740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0A38E5-22A3-D1C4-53E8-C83DC6D5FF65}"/>
              </a:ext>
            </a:extLst>
          </p:cNvPr>
          <p:cNvSpPr txBox="1"/>
          <p:nvPr/>
        </p:nvSpPr>
        <p:spPr>
          <a:xfrm>
            <a:off x="95693" y="1084015"/>
            <a:ext cx="11791507" cy="5342745"/>
          </a:xfrm>
          <a:prstGeom prst="rect">
            <a:avLst/>
          </a:prstGeom>
          <a:noFill/>
        </p:spPr>
        <p:txBody>
          <a:bodyPr wrap="square">
            <a:spAutoFit/>
          </a:bodyPr>
          <a:lstStyle/>
          <a:p>
            <a:pPr marL="285750" indent="-285750" algn="just">
              <a:lnSpc>
                <a:spcPct val="150000"/>
              </a:lnSpc>
              <a:spcAft>
                <a:spcPts val="600"/>
              </a:spcAft>
              <a:buFont typeface="Arial" panose="020B0604020202020204" pitchFamily="34" charset="0"/>
              <a:buChar char="•"/>
            </a:pPr>
            <a:r>
              <a:rPr lang="en-IN" dirty="0"/>
              <a:t>Welding and Additive Manufacturing</a:t>
            </a:r>
          </a:p>
          <a:p>
            <a:pPr marL="285750" indent="-285750" algn="just">
              <a:lnSpc>
                <a:spcPct val="150000"/>
              </a:lnSpc>
              <a:spcAft>
                <a:spcPts val="600"/>
              </a:spcAft>
              <a:buFont typeface="Arial" panose="020B0604020202020204" pitchFamily="34" charset="0"/>
              <a:buChar char="•"/>
            </a:pPr>
            <a:r>
              <a:rPr lang="en-IN" dirty="0"/>
              <a:t>Powder Metallurgy &amp; Sintering Mechanisms, Metal Additive Manufacturing, Nanostructures, High Entropy Alloys, MAX Phases and </a:t>
            </a:r>
            <a:r>
              <a:rPr lang="en-IN" dirty="0" err="1"/>
              <a:t>MXene</a:t>
            </a:r>
            <a:r>
              <a:rPr lang="en-IN" dirty="0"/>
              <a:t>, Advanced ceramics &amp; composites, High temperature materials, Biomaterials, Microstructure-Mechanical Properties of Steels, Surface modification by Electro-Spark Deposition, Wear &amp; Tribology</a:t>
            </a:r>
          </a:p>
          <a:p>
            <a:pPr marL="285750" indent="-285750" algn="just">
              <a:lnSpc>
                <a:spcPct val="150000"/>
              </a:lnSpc>
              <a:spcAft>
                <a:spcPts val="600"/>
              </a:spcAft>
              <a:buFont typeface="Arial" panose="020B0604020202020204" pitchFamily="34" charset="0"/>
              <a:buChar char="•"/>
            </a:pPr>
            <a:r>
              <a:rPr lang="en-IN" sz="1800" b="0" dirty="0">
                <a:solidFill>
                  <a:schemeClr val="tx1"/>
                </a:solidFill>
                <a:effectLst/>
                <a:latin typeface="+mn-lt"/>
                <a:cs typeface="Arial" panose="020B0604020202020204" pitchFamily="34" charset="0"/>
              </a:rPr>
              <a:t>Electrochemical Materials Processing (</a:t>
            </a:r>
            <a:r>
              <a:rPr lang="en-US" sz="1800" dirty="0">
                <a:latin typeface="+mn-lt"/>
              </a:rPr>
              <a:t>Green Hydrogen production, reduction of CO</a:t>
            </a:r>
            <a:r>
              <a:rPr lang="en-US" sz="1800" baseline="-25000" dirty="0">
                <a:latin typeface="+mn-lt"/>
              </a:rPr>
              <a:t>2</a:t>
            </a:r>
            <a:r>
              <a:rPr lang="en-US" sz="1800" baseline="0" dirty="0">
                <a:latin typeface="+mn-lt"/>
              </a:rPr>
              <a:t> &amp; N</a:t>
            </a:r>
            <a:r>
              <a:rPr lang="en-US" sz="1800" baseline="-25000" dirty="0">
                <a:latin typeface="+mn-lt"/>
              </a:rPr>
              <a:t>2</a:t>
            </a:r>
            <a:r>
              <a:rPr lang="en-US" sz="1800" dirty="0">
                <a:latin typeface="+mn-lt"/>
              </a:rPr>
              <a:t>, </a:t>
            </a:r>
            <a:r>
              <a:rPr lang="en-US" sz="1800" baseline="0" dirty="0">
                <a:latin typeface="+mn-lt"/>
              </a:rPr>
              <a:t>Electrochemical/Microbial </a:t>
            </a:r>
            <a:r>
              <a:rPr lang="en-US" sz="1800" dirty="0">
                <a:latin typeface="+mn-lt"/>
              </a:rPr>
              <a:t>Recovery &amp; Recycling of e-wastes  (end of life </a:t>
            </a:r>
            <a:r>
              <a:rPr lang="en-US" sz="1800" dirty="0" err="1">
                <a:latin typeface="+mn-lt"/>
              </a:rPr>
              <a:t>NdBFe</a:t>
            </a:r>
            <a:r>
              <a:rPr lang="en-US" sz="1800" dirty="0">
                <a:latin typeface="+mn-lt"/>
              </a:rPr>
              <a:t> permanent magnets, spent Lithium-ion batteries, Silicon PVs) via electrowinning, Electrochemical Iron &amp; Steel Manufacturing, Molten salt electrolysis for new age applications); </a:t>
            </a:r>
            <a:r>
              <a:rPr lang="en-IN" sz="1800" b="0" dirty="0">
                <a:solidFill>
                  <a:schemeClr val="tx1"/>
                </a:solidFill>
                <a:effectLst/>
                <a:latin typeface="+mn-lt"/>
                <a:cs typeface="Arial" panose="020B0604020202020204" pitchFamily="34" charset="0"/>
              </a:rPr>
              <a:t>Advanced Multi-Functional Nanostructured Materials/High Entropy Alloys making via Electrodeposition: Combinatorial Alloy Design</a:t>
            </a:r>
          </a:p>
          <a:p>
            <a:pPr marL="285750" indent="-285750" algn="just">
              <a:lnSpc>
                <a:spcPct val="150000"/>
              </a:lnSpc>
              <a:spcAft>
                <a:spcPts val="600"/>
              </a:spcAft>
              <a:buFont typeface="Arial" panose="020B0604020202020204" pitchFamily="34" charset="0"/>
              <a:buChar char="•"/>
            </a:pPr>
            <a:r>
              <a:rPr lang="en-IN" dirty="0"/>
              <a:t>Nanostructured carbon materials for Li-ion batteries and supercapacitors; Synthesis of novel multicomponent oxide (high entropy oxide) and high entropy alloy nanoparticles; Biomimetic approaches for superhydrophobic surfaces and coatings</a:t>
            </a:r>
          </a:p>
          <a:p>
            <a:pPr marL="285750" indent="-285750" algn="just">
              <a:lnSpc>
                <a:spcPct val="150000"/>
              </a:lnSpc>
              <a:spcAft>
                <a:spcPts val="600"/>
              </a:spcAft>
              <a:buFont typeface="Arial" panose="020B0604020202020204" pitchFamily="34" charset="0"/>
              <a:buChar char="•"/>
            </a:pPr>
            <a:r>
              <a:rPr lang="en-IN" dirty="0" err="1"/>
              <a:t>Nanoplasmonics</a:t>
            </a:r>
            <a:r>
              <a:rPr lang="en-IN" dirty="0"/>
              <a:t> and nano photonics, Alternative nanofabrication techniques and chemical synthesis, Optical sensors and modulators, Nanophotonic opto-electronic devices </a:t>
            </a:r>
            <a:endParaRPr lang="en-US" dirty="0">
              <a:latin typeface="Avenir Book" panose="02000503020000020003" pitchFamily="2" charset="0"/>
            </a:endParaRPr>
          </a:p>
        </p:txBody>
      </p:sp>
      <p:sp>
        <p:nvSpPr>
          <p:cNvPr id="4" name="Title 6">
            <a:extLst>
              <a:ext uri="{FF2B5EF4-FFF2-40B4-BE49-F238E27FC236}">
                <a16:creationId xmlns:a16="http://schemas.microsoft.com/office/drawing/2014/main" id="{BF3AC89D-70EC-900D-C4E1-2164B951D3A5}"/>
              </a:ext>
            </a:extLst>
          </p:cNvPr>
          <p:cNvSpPr txBox="1">
            <a:spLocks/>
          </p:cNvSpPr>
          <p:nvPr/>
        </p:nvSpPr>
        <p:spPr>
          <a:xfrm>
            <a:off x="61701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0070C0"/>
                </a:solidFill>
                <a:latin typeface="Verdana" panose="020B0604030504040204" pitchFamily="34" charset="0"/>
                <a:ea typeface="Verdana" panose="020B0604030504040204" pitchFamily="34" charset="0"/>
                <a:cs typeface="+mj-cs"/>
              </a:defRPr>
            </a:lvl1pPr>
          </a:lstStyle>
          <a:p>
            <a:r>
              <a:rPr lang="en-US" dirty="0">
                <a:latin typeface="Palatino" pitchFamily="2" charset="77"/>
                <a:ea typeface="Palatino" pitchFamily="2" charset="77"/>
              </a:rPr>
              <a:t>Proposed Ph.D. topics (MOE seats: not an exhaustive list)</a:t>
            </a:r>
          </a:p>
        </p:txBody>
      </p:sp>
    </p:spTree>
    <p:extLst>
      <p:ext uri="{BB962C8B-B14F-4D97-AF65-F5344CB8AC3E}">
        <p14:creationId xmlns:p14="http://schemas.microsoft.com/office/powerpoint/2010/main" val="1816079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latin typeface="Palatino"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2258</Words>
  <Application>Microsoft Office PowerPoint</Application>
  <PresentationFormat>Widescreen</PresentationFormat>
  <Paragraphs>251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Book</vt:lpstr>
      <vt:lpstr>Calibri</vt:lpstr>
      <vt:lpstr>Palatino</vt:lpstr>
      <vt:lpstr>Palatino Linotype</vt:lpstr>
      <vt:lpstr>Verdana</vt:lpstr>
      <vt:lpstr>Office Theme</vt:lpstr>
      <vt:lpstr>Ph.D. Admissions:  October 2024</vt:lpstr>
      <vt:lpstr>MSME Ph.D. Programme</vt:lpstr>
      <vt:lpstr>MSME</vt:lpstr>
      <vt:lpstr>Facilities at MSME</vt:lpstr>
      <vt:lpstr>MSME Faculty</vt:lpstr>
      <vt:lpstr>PowerPoint Presentation</vt:lpstr>
      <vt:lpstr>MSME Faculty</vt:lpstr>
      <vt:lpstr>PowerPoint Presentation</vt:lpstr>
      <vt:lpstr>PowerPoint Presentation</vt:lpstr>
      <vt:lpstr>Proposed Ph.D. topics (MOE seats: not an exhaustive list)</vt:lpstr>
      <vt:lpstr>Proposed Ph.D. topics (MOE seats: not an exhaustive list)</vt:lpstr>
      <vt:lpstr>Eligibility &amp; Qualifications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Admission</dc:title>
  <dc:creator>Deepu J. Babu</dc:creator>
  <cp:lastModifiedBy>Suhash Ranjan Dey</cp:lastModifiedBy>
  <cp:revision>213</cp:revision>
  <dcterms:created xsi:type="dcterms:W3CDTF">2021-03-01T17:02:22Z</dcterms:created>
  <dcterms:modified xsi:type="dcterms:W3CDTF">2024-08-30T08:10:49Z</dcterms:modified>
</cp:coreProperties>
</file>